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30"/>
  </p:notesMasterIdLst>
  <p:handoutMasterIdLst>
    <p:handoutMasterId r:id="rId31"/>
  </p:handoutMasterIdLst>
  <p:sldIdLst>
    <p:sldId id="434" r:id="rId2"/>
    <p:sldId id="435" r:id="rId3"/>
    <p:sldId id="437" r:id="rId4"/>
    <p:sldId id="433" r:id="rId5"/>
    <p:sldId id="397" r:id="rId6"/>
    <p:sldId id="412" r:id="rId7"/>
    <p:sldId id="413" r:id="rId8"/>
    <p:sldId id="414" r:id="rId9"/>
    <p:sldId id="399" r:id="rId10"/>
    <p:sldId id="311" r:id="rId11"/>
    <p:sldId id="406" r:id="rId12"/>
    <p:sldId id="312" r:id="rId13"/>
    <p:sldId id="405" r:id="rId14"/>
    <p:sldId id="407" r:id="rId15"/>
    <p:sldId id="408" r:id="rId16"/>
    <p:sldId id="427" r:id="rId17"/>
    <p:sldId id="429" r:id="rId18"/>
    <p:sldId id="438" r:id="rId19"/>
    <p:sldId id="424" r:id="rId20"/>
    <p:sldId id="425" r:id="rId21"/>
    <p:sldId id="388" r:id="rId22"/>
    <p:sldId id="426" r:id="rId23"/>
    <p:sldId id="351" r:id="rId24"/>
    <p:sldId id="421" r:id="rId25"/>
    <p:sldId id="367" r:id="rId26"/>
    <p:sldId id="396" r:id="rId27"/>
    <p:sldId id="416" r:id="rId28"/>
    <p:sldId id="352"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4660"/>
  </p:normalViewPr>
  <p:slideViewPr>
    <p:cSldViewPr>
      <p:cViewPr varScale="1">
        <p:scale>
          <a:sx n="109" d="100"/>
          <a:sy n="109" d="100"/>
        </p:scale>
        <p:origin x="1710"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9C4DC06B-2790-4DF3-9E4E-7B0A371DF362}" type="datetimeFigureOut">
              <a:rPr lang="en-US" smtClean="0"/>
              <a:t>2/8/2018</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8C136E5-330E-4361-ABAA-B65A1C0B75C7}" type="slidenum">
              <a:rPr lang="en-US" smtClean="0"/>
              <a:t>‹#›</a:t>
            </a:fld>
            <a:endParaRPr lang="en-US"/>
          </a:p>
        </p:txBody>
      </p:sp>
    </p:spTree>
    <p:extLst>
      <p:ext uri="{BB962C8B-B14F-4D97-AF65-F5344CB8AC3E}">
        <p14:creationId xmlns:p14="http://schemas.microsoft.com/office/powerpoint/2010/main" val="27365011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F958D05-5089-41ED-A794-109AE2C5F16D}" type="datetimeFigureOut">
              <a:rPr lang="en-US" smtClean="0"/>
              <a:t>2/8/2018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ACF9A61-5B76-4EB9-860B-F30BAB41971E}" type="slidenum">
              <a:rPr lang="en-US" smtClean="0"/>
              <a:t>‹#›</a:t>
            </a:fld>
            <a:endParaRPr lang="en-US" dirty="0"/>
          </a:p>
        </p:txBody>
      </p:sp>
    </p:spTree>
    <p:extLst>
      <p:ext uri="{BB962C8B-B14F-4D97-AF65-F5344CB8AC3E}">
        <p14:creationId xmlns:p14="http://schemas.microsoft.com/office/powerpoint/2010/main" val="3862795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CF9A61-5B76-4EB9-860B-F30BAB41971E}" type="slidenum">
              <a:rPr lang="en-US" smtClean="0"/>
              <a:t>19</a:t>
            </a:fld>
            <a:endParaRPr lang="en-US" dirty="0"/>
          </a:p>
        </p:txBody>
      </p:sp>
    </p:spTree>
    <p:extLst>
      <p:ext uri="{BB962C8B-B14F-4D97-AF65-F5344CB8AC3E}">
        <p14:creationId xmlns:p14="http://schemas.microsoft.com/office/powerpoint/2010/main" val="39578106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4A19252-910A-45FD-8AC7-451EFA88FBC3}" type="datetimeFigureOut">
              <a:rPr lang="en-US" smtClean="0"/>
              <a:t>2/8/2018</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C10CA9C-232C-42FB-92CA-577AEDF37BCB}"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A19252-910A-45FD-8AC7-451EFA88FBC3}" type="datetimeFigureOut">
              <a:rPr lang="en-US" smtClean="0"/>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10CA9C-232C-42FB-92CA-577AEDF37BC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A19252-910A-45FD-8AC7-451EFA88FBC3}" type="datetimeFigureOut">
              <a:rPr lang="en-US" smtClean="0"/>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10CA9C-232C-42FB-92CA-577AEDF37BC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A19252-910A-45FD-8AC7-451EFA88FBC3}" type="datetimeFigureOut">
              <a:rPr lang="en-US" smtClean="0"/>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10CA9C-232C-42FB-92CA-577AEDF37BCB}" type="slidenum">
              <a:rPr lang="en-US" smtClean="0"/>
              <a:t>‹#›</a:t>
            </a:fld>
            <a:endParaRPr lang="en-US" dirty="0"/>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4A19252-910A-45FD-8AC7-451EFA88FBC3}" type="datetimeFigureOut">
              <a:rPr lang="en-US" smtClean="0"/>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10CA9C-232C-42FB-92CA-577AEDF37BCB}"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4A19252-910A-45FD-8AC7-451EFA88FBC3}" type="datetimeFigureOut">
              <a:rPr lang="en-US" smtClean="0"/>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C10CA9C-232C-42FB-92CA-577AEDF37BCB}" type="slidenum">
              <a:rPr lang="en-US" smtClean="0"/>
              <a:t>‹#›</a:t>
            </a:fld>
            <a:endParaRPr lang="en-US" dirty="0"/>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4A19252-910A-45FD-8AC7-451EFA88FBC3}" type="datetimeFigureOut">
              <a:rPr lang="en-US" smtClean="0"/>
              <a:t>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C10CA9C-232C-42FB-92CA-577AEDF37BCB}"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4A19252-910A-45FD-8AC7-451EFA88FBC3}" type="datetimeFigureOut">
              <a:rPr lang="en-US" smtClean="0"/>
              <a:t>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C10CA9C-232C-42FB-92CA-577AEDF37BCB}" type="slidenum">
              <a:rPr lang="en-US" smtClean="0"/>
              <a:t>‹#›</a:t>
            </a:fld>
            <a:endParaRPr lang="en-US" dirty="0"/>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A19252-910A-45FD-8AC7-451EFA88FBC3}" type="datetimeFigureOut">
              <a:rPr lang="en-US" smtClean="0"/>
              <a:t>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C10CA9C-232C-42FB-92CA-577AEDF37BC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94A19252-910A-45FD-8AC7-451EFA88FBC3}" type="datetimeFigureOut">
              <a:rPr lang="en-US" smtClean="0"/>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C10CA9C-232C-42FB-92CA-577AEDF37BCB}"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4A19252-910A-45FD-8AC7-451EFA88FBC3}" type="datetimeFigureOut">
              <a:rPr lang="en-US" smtClean="0"/>
              <a:t>2/8/2018</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C10CA9C-232C-42FB-92CA-577AEDF37BCB}"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4A19252-910A-45FD-8AC7-451EFA88FBC3}" type="datetimeFigureOut">
              <a:rPr lang="en-US" smtClean="0"/>
              <a:t>2/8/2018</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C10CA9C-232C-42FB-92CA-577AEDF37BCB}"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image" Target="../media/image7.wmf"/><Relationship Id="rId7" Type="http://schemas.openxmlformats.org/officeDocument/2006/relationships/image" Target="../media/image11.jpeg"/><Relationship Id="rId2" Type="http://schemas.openxmlformats.org/officeDocument/2006/relationships/image" Target="../media/image6.wmf"/><Relationship Id="rId1" Type="http://schemas.openxmlformats.org/officeDocument/2006/relationships/slideLayout" Target="../slideLayouts/slideLayout2.xml"/><Relationship Id="rId6" Type="http://schemas.openxmlformats.org/officeDocument/2006/relationships/image" Target="../media/image10.wmf"/><Relationship Id="rId11" Type="http://schemas.openxmlformats.org/officeDocument/2006/relationships/image" Target="../media/image15.wmf"/><Relationship Id="rId5" Type="http://schemas.openxmlformats.org/officeDocument/2006/relationships/image" Target="../media/image9.wmf"/><Relationship Id="rId10" Type="http://schemas.openxmlformats.org/officeDocument/2006/relationships/image" Target="../media/image14.jpeg"/><Relationship Id="rId4" Type="http://schemas.openxmlformats.org/officeDocument/2006/relationships/image" Target="../media/image8.wmf"/><Relationship Id="rId9" Type="http://schemas.openxmlformats.org/officeDocument/2006/relationships/image" Target="../media/image13.wmf"/></Relationships>
</file>

<file path=ppt/slides/_rels/slide23.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www.familyid.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bhprsd.org/timbercree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733800"/>
            <a:ext cx="8229600" cy="2895600"/>
          </a:xfrm>
        </p:spPr>
        <p:txBody>
          <a:bodyPr>
            <a:normAutofit fontScale="85000" lnSpcReduction="10000"/>
          </a:bodyPr>
          <a:lstStyle/>
          <a:p>
            <a:pPr marL="0" indent="0" algn="ctr">
              <a:buNone/>
            </a:pPr>
            <a:endParaRPr lang="en-US" i="1" dirty="0" smtClean="0">
              <a:solidFill>
                <a:srgbClr val="0070C0"/>
              </a:solidFill>
            </a:endParaRPr>
          </a:p>
          <a:p>
            <a:pPr marL="0" indent="0" algn="ctr">
              <a:buNone/>
            </a:pPr>
            <a:r>
              <a:rPr lang="en-US" sz="5400" i="1" dirty="0" smtClean="0">
                <a:solidFill>
                  <a:srgbClr val="0070C0"/>
                </a:solidFill>
              </a:rPr>
              <a:t>“Where Inspiring Excellence is Our Standard and Student Achievement is the Result"</a:t>
            </a:r>
            <a:endParaRPr lang="en-US" sz="5400" i="1" dirty="0">
              <a:solidFill>
                <a:srgbClr val="0070C0"/>
              </a:solidFill>
            </a:endParaRPr>
          </a:p>
        </p:txBody>
      </p:sp>
      <p:sp>
        <p:nvSpPr>
          <p:cNvPr id="2" name="Title 1"/>
          <p:cNvSpPr>
            <a:spLocks noGrp="1"/>
          </p:cNvSpPr>
          <p:nvPr>
            <p:ph type="title"/>
          </p:nvPr>
        </p:nvSpPr>
        <p:spPr>
          <a:xfrm>
            <a:off x="457200" y="304800"/>
            <a:ext cx="8229600" cy="1524000"/>
          </a:xfrm>
        </p:spPr>
        <p:txBody>
          <a:bodyPr>
            <a:normAutofit/>
          </a:bodyPr>
          <a:lstStyle/>
          <a:p>
            <a:pPr algn="ctr"/>
            <a:r>
              <a:rPr lang="en-US" b="1" dirty="0" smtClean="0">
                <a:solidFill>
                  <a:schemeClr val="tx1"/>
                </a:solidFill>
                <a:latin typeface="Cambria" pitchFamily="18" charset="0"/>
              </a:rPr>
              <a:t>WELCOME</a:t>
            </a:r>
            <a:br>
              <a:rPr lang="en-US" b="1" dirty="0" smtClean="0">
                <a:solidFill>
                  <a:schemeClr val="tx1"/>
                </a:solidFill>
                <a:latin typeface="Cambria" pitchFamily="18" charset="0"/>
              </a:rPr>
            </a:br>
            <a:r>
              <a:rPr lang="en-US" b="1" dirty="0" smtClean="0">
                <a:solidFill>
                  <a:schemeClr val="tx1"/>
                </a:solidFill>
                <a:latin typeface="Cambria" pitchFamily="18" charset="0"/>
              </a:rPr>
              <a:t>CLASS </a:t>
            </a:r>
            <a:r>
              <a:rPr lang="en-US" b="1" dirty="0">
                <a:solidFill>
                  <a:schemeClr val="tx1"/>
                </a:solidFill>
                <a:latin typeface="Cambria" pitchFamily="18" charset="0"/>
              </a:rPr>
              <a:t>OF </a:t>
            </a:r>
            <a:r>
              <a:rPr lang="en-US" b="1" dirty="0" smtClean="0">
                <a:solidFill>
                  <a:schemeClr val="tx1"/>
                </a:solidFill>
                <a:latin typeface="Cambria" pitchFamily="18" charset="0"/>
              </a:rPr>
              <a:t>2022!</a:t>
            </a:r>
            <a:endParaRPr lang="en-US" dirty="0"/>
          </a:p>
        </p:txBody>
      </p:sp>
      <p:pic>
        <p:nvPicPr>
          <p:cNvPr id="5" name="Picture 13" descr="charger shiel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3800" y="1828800"/>
            <a:ext cx="17526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7026942"/>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3"/>
          <p:cNvSpPr>
            <a:spLocks noGrp="1" noChangeArrowheads="1"/>
          </p:cNvSpPr>
          <p:nvPr>
            <p:ph type="body" idx="4294967295"/>
          </p:nvPr>
        </p:nvSpPr>
        <p:spPr>
          <a:xfrm>
            <a:off x="0" y="990600"/>
            <a:ext cx="8534400" cy="5486400"/>
          </a:xfrm>
        </p:spPr>
        <p:txBody>
          <a:bodyPr lIns="92075" tIns="46038" rIns="92075" bIns="46038">
            <a:normAutofit fontScale="92500" lnSpcReduction="10000"/>
          </a:bodyPr>
          <a:lstStyle/>
          <a:p>
            <a:pPr lvl="1" eaLnBrk="1" hangingPunct="1">
              <a:lnSpc>
                <a:spcPct val="80000"/>
              </a:lnSpc>
              <a:buFont typeface="Wingdings" pitchFamily="2" charset="2"/>
              <a:buChar char="Ø"/>
              <a:defRPr/>
            </a:pPr>
            <a:r>
              <a:rPr lang="en-US" sz="1800" b="1" dirty="0" smtClean="0">
                <a:latin typeface="Cambria" pitchFamily="18" charset="0"/>
              </a:rPr>
              <a:t>Meet all NJ requirements for PARCC and other state assessments</a:t>
            </a:r>
          </a:p>
          <a:p>
            <a:pPr lvl="1" eaLnBrk="1" hangingPunct="1">
              <a:lnSpc>
                <a:spcPct val="80000"/>
              </a:lnSpc>
              <a:buFont typeface="Wingdings" pitchFamily="2" charset="2"/>
              <a:buChar char="Ø"/>
              <a:defRPr/>
            </a:pPr>
            <a:r>
              <a:rPr lang="en-US" sz="1800" b="1" dirty="0" smtClean="0">
                <a:latin typeface="Cambria" pitchFamily="18" charset="0"/>
              </a:rPr>
              <a:t>Students MUST earn 130 credits / both required and elective courses</a:t>
            </a:r>
          </a:p>
          <a:p>
            <a:pPr lvl="1" eaLnBrk="1" hangingPunct="1">
              <a:lnSpc>
                <a:spcPct val="80000"/>
              </a:lnSpc>
              <a:buFont typeface="Wingdings" pitchFamily="2" charset="2"/>
              <a:buChar char="Ø"/>
              <a:defRPr/>
            </a:pPr>
            <a:endParaRPr lang="en-US" sz="1000" b="1" dirty="0" smtClean="0">
              <a:latin typeface="Cambria" pitchFamily="18" charset="0"/>
            </a:endParaRPr>
          </a:p>
          <a:p>
            <a:pPr lvl="1" eaLnBrk="1" hangingPunct="1">
              <a:lnSpc>
                <a:spcPct val="80000"/>
              </a:lnSpc>
              <a:buFont typeface="Wingdings" pitchFamily="2" charset="2"/>
              <a:buChar char="Ø"/>
              <a:defRPr/>
            </a:pPr>
            <a:r>
              <a:rPr lang="en-US" sz="1800" b="1" dirty="0" smtClean="0">
                <a:latin typeface="Cambria" pitchFamily="18" charset="0"/>
              </a:rPr>
              <a:t>Successfully complete the following:</a:t>
            </a:r>
          </a:p>
          <a:p>
            <a:pPr marL="1371600" lvl="2" indent="-457200" eaLnBrk="1" hangingPunct="1">
              <a:lnSpc>
                <a:spcPct val="80000"/>
              </a:lnSpc>
              <a:defRPr/>
            </a:pPr>
            <a:r>
              <a:rPr lang="en-US" sz="1800" b="1" dirty="0" smtClean="0">
                <a:latin typeface="Cambria" pitchFamily="18" charset="0"/>
              </a:rPr>
              <a:t>4 years of English</a:t>
            </a:r>
          </a:p>
          <a:p>
            <a:pPr marL="1371600" lvl="2" indent="-457200" eaLnBrk="1" hangingPunct="1">
              <a:lnSpc>
                <a:spcPct val="80000"/>
              </a:lnSpc>
              <a:defRPr/>
            </a:pPr>
            <a:r>
              <a:rPr lang="en-US" sz="1800" b="1" dirty="0" smtClean="0">
                <a:latin typeface="Cambria" pitchFamily="18" charset="0"/>
              </a:rPr>
              <a:t>4 years of Health &amp; Physical Education</a:t>
            </a:r>
          </a:p>
          <a:p>
            <a:pPr marL="1371600" lvl="2" indent="-457200" eaLnBrk="1" hangingPunct="1">
              <a:lnSpc>
                <a:spcPct val="80000"/>
              </a:lnSpc>
              <a:defRPr/>
            </a:pPr>
            <a:r>
              <a:rPr lang="en-US" sz="1800" b="1" dirty="0" smtClean="0">
                <a:latin typeface="Cambria" pitchFamily="18" charset="0"/>
              </a:rPr>
              <a:t>3 years of Mathematics – </a:t>
            </a:r>
            <a:r>
              <a:rPr lang="en-US" sz="1800" dirty="0" smtClean="0">
                <a:latin typeface="Cambria" pitchFamily="18" charset="0"/>
              </a:rPr>
              <a:t>including Algebra I and Geometry or the content equivalent and a third year of math that builds on the concepts and skills of Algebra and Geometry </a:t>
            </a:r>
          </a:p>
          <a:p>
            <a:pPr marL="1371600" lvl="2" indent="-457200" eaLnBrk="1" hangingPunct="1">
              <a:lnSpc>
                <a:spcPct val="80000"/>
              </a:lnSpc>
              <a:defRPr/>
            </a:pPr>
            <a:r>
              <a:rPr lang="en-US" sz="1800" b="1" dirty="0" smtClean="0">
                <a:latin typeface="Cambria" pitchFamily="18" charset="0"/>
              </a:rPr>
              <a:t>3 years of Science – </a:t>
            </a:r>
            <a:r>
              <a:rPr lang="en-US" sz="1800" dirty="0" smtClean="0">
                <a:latin typeface="Cambria" pitchFamily="18" charset="0"/>
              </a:rPr>
              <a:t>including at least five credits in laboratory biology/life science or the content equivalent and one additional laboratory/inquiry-based science course which shall include chemistry, environmental science, or physics </a:t>
            </a:r>
          </a:p>
          <a:p>
            <a:pPr marL="1371600" lvl="2" indent="-457200" eaLnBrk="1" hangingPunct="1">
              <a:lnSpc>
                <a:spcPct val="80000"/>
              </a:lnSpc>
              <a:defRPr/>
            </a:pPr>
            <a:r>
              <a:rPr lang="en-US" sz="1800" b="1" dirty="0" smtClean="0">
                <a:latin typeface="Cambria" pitchFamily="18" charset="0"/>
              </a:rPr>
              <a:t>2 years of US History and 1 year of World History – </a:t>
            </a:r>
            <a:r>
              <a:rPr lang="en-US" sz="1800" dirty="0" smtClean="0">
                <a:latin typeface="Cambria" pitchFamily="18" charset="0"/>
              </a:rPr>
              <a:t>integration of civics, economics, geography and global content in all course offerings. </a:t>
            </a:r>
          </a:p>
          <a:p>
            <a:pPr marL="1371600" lvl="2" indent="-457200" eaLnBrk="1" hangingPunct="1">
              <a:lnSpc>
                <a:spcPct val="80000"/>
              </a:lnSpc>
              <a:defRPr/>
            </a:pPr>
            <a:r>
              <a:rPr lang="en-US" sz="1800" b="1" dirty="0" smtClean="0">
                <a:latin typeface="Cambria" pitchFamily="18" charset="0"/>
              </a:rPr>
              <a:t>1 Year of 21</a:t>
            </a:r>
            <a:r>
              <a:rPr lang="en-US" sz="1800" b="1" baseline="30000" dirty="0" smtClean="0">
                <a:latin typeface="Cambria" pitchFamily="18" charset="0"/>
              </a:rPr>
              <a:t>st</a:t>
            </a:r>
            <a:r>
              <a:rPr lang="en-US" sz="1800" b="1" dirty="0" smtClean="0">
                <a:latin typeface="Cambria" pitchFamily="18" charset="0"/>
              </a:rPr>
              <a:t> Century Life and Careers, or Career Technical Education</a:t>
            </a:r>
          </a:p>
          <a:p>
            <a:pPr marL="1371600" lvl="2" indent="-457200" eaLnBrk="1" hangingPunct="1">
              <a:lnSpc>
                <a:spcPct val="80000"/>
              </a:lnSpc>
              <a:defRPr/>
            </a:pPr>
            <a:r>
              <a:rPr lang="en-US" sz="1800" b="1" dirty="0" smtClean="0">
                <a:latin typeface="Cambria" pitchFamily="18" charset="0"/>
              </a:rPr>
              <a:t>1 Year of Visual/Performing Arts</a:t>
            </a:r>
          </a:p>
          <a:p>
            <a:pPr marL="1371600" lvl="2" indent="-457200" eaLnBrk="1" hangingPunct="1">
              <a:lnSpc>
                <a:spcPct val="80000"/>
              </a:lnSpc>
              <a:defRPr/>
            </a:pPr>
            <a:r>
              <a:rPr lang="en-US" sz="1800" b="1" dirty="0" smtClean="0">
                <a:latin typeface="Cambria" pitchFamily="18" charset="0"/>
              </a:rPr>
              <a:t>1 Year of World Language</a:t>
            </a:r>
          </a:p>
          <a:p>
            <a:pPr marL="1371600" lvl="2" indent="-457200" eaLnBrk="1" hangingPunct="1">
              <a:lnSpc>
                <a:spcPct val="80000"/>
              </a:lnSpc>
              <a:defRPr/>
            </a:pPr>
            <a:r>
              <a:rPr lang="en-US" sz="1800" b="1" dirty="0" smtClean="0">
                <a:latin typeface="Cambria" pitchFamily="18" charset="0"/>
              </a:rPr>
              <a:t>1/2 year of Financial Literacy</a:t>
            </a:r>
          </a:p>
          <a:p>
            <a:pPr marL="1371600" lvl="2" indent="-457200" eaLnBrk="1" hangingPunct="1">
              <a:lnSpc>
                <a:spcPct val="80000"/>
              </a:lnSpc>
              <a:defRPr/>
            </a:pPr>
            <a:r>
              <a:rPr lang="en-US" sz="1800" b="1" dirty="0" smtClean="0">
                <a:latin typeface="Cambria" pitchFamily="18" charset="0"/>
              </a:rPr>
              <a:t>1/2 year of Career Education </a:t>
            </a:r>
          </a:p>
          <a:p>
            <a:pPr marL="1371600" lvl="2" indent="-457200" eaLnBrk="1" hangingPunct="1">
              <a:lnSpc>
                <a:spcPct val="80000"/>
              </a:lnSpc>
              <a:defRPr/>
            </a:pPr>
            <a:r>
              <a:rPr lang="en-US" sz="1900" b="1" dirty="0" smtClean="0">
                <a:latin typeface="Cambria" pitchFamily="18" charset="0"/>
              </a:rPr>
              <a:t>Meet all provisions of District Attendance Policy #5200</a:t>
            </a:r>
          </a:p>
          <a:p>
            <a:pPr marL="0" indent="0" eaLnBrk="1" hangingPunct="1">
              <a:lnSpc>
                <a:spcPct val="80000"/>
              </a:lnSpc>
              <a:buClr>
                <a:srgbClr val="000076"/>
              </a:buClr>
              <a:buFont typeface="Arial" charset="0"/>
              <a:buNone/>
              <a:defRPr/>
            </a:pPr>
            <a:r>
              <a:rPr lang="en-US" sz="1600" b="1" dirty="0" smtClean="0">
                <a:latin typeface="Cambria" panose="02040503050406030204" pitchFamily="18" charset="0"/>
              </a:rPr>
              <a:t>		</a:t>
            </a:r>
          </a:p>
          <a:p>
            <a:pPr marL="0" indent="0" algn="ctr" eaLnBrk="1" hangingPunct="1">
              <a:lnSpc>
                <a:spcPct val="80000"/>
              </a:lnSpc>
              <a:buClr>
                <a:srgbClr val="000076"/>
              </a:buClr>
              <a:buFont typeface="Arial" charset="0"/>
              <a:buNone/>
              <a:defRPr/>
            </a:pPr>
            <a:r>
              <a:rPr lang="en-US" sz="1600" dirty="0" smtClean="0">
                <a:latin typeface="Cambria" panose="02040503050406030204" pitchFamily="18" charset="0"/>
              </a:rPr>
              <a:t>*Listed above are the </a:t>
            </a:r>
            <a:r>
              <a:rPr lang="en-US" sz="2200" b="1" u="sng" dirty="0" smtClean="0">
                <a:latin typeface="Cambria" panose="02040503050406030204" pitchFamily="18" charset="0"/>
              </a:rPr>
              <a:t>minimum</a:t>
            </a:r>
            <a:r>
              <a:rPr lang="en-US" sz="1600" dirty="0" smtClean="0">
                <a:latin typeface="Cambria" panose="02040503050406030204" pitchFamily="18" charset="0"/>
              </a:rPr>
              <a:t> requirements for graduation*</a:t>
            </a:r>
          </a:p>
        </p:txBody>
      </p:sp>
      <p:sp>
        <p:nvSpPr>
          <p:cNvPr id="12290" name="Rectangle 2"/>
          <p:cNvSpPr>
            <a:spLocks noGrp="1" noChangeArrowheads="1"/>
          </p:cNvSpPr>
          <p:nvPr>
            <p:ph type="title" idx="4294967295"/>
          </p:nvPr>
        </p:nvSpPr>
        <p:spPr>
          <a:xfrm>
            <a:off x="838200" y="69850"/>
            <a:ext cx="6629400" cy="838200"/>
          </a:xfrm>
        </p:spPr>
        <p:txBody>
          <a:bodyPr lIns="92075" tIns="46038" rIns="92075" bIns="46038" anchor="b">
            <a:noAutofit/>
          </a:bodyPr>
          <a:lstStyle/>
          <a:p>
            <a:pPr eaLnBrk="1" hangingPunct="1"/>
            <a:r>
              <a:rPr lang="en-US" sz="4000" b="1" u="sng" dirty="0" smtClean="0">
                <a:solidFill>
                  <a:schemeClr val="tx1"/>
                </a:solidFill>
                <a:latin typeface="Cambria" pitchFamily="18" charset="0"/>
              </a:rPr>
              <a:t>Graduation Requirements</a:t>
            </a:r>
          </a:p>
        </p:txBody>
      </p:sp>
      <p:pic>
        <p:nvPicPr>
          <p:cNvPr id="3076" name="Picture 4" descr="C:\Documents and Settings\aalessandroni\Local Settings\Temporary Internet Files\Content.IE5\3W5OJGTJ\MP900305819[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0" y="304800"/>
            <a:ext cx="851752"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029752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dissolve">
                                      <p:cBhvr>
                                        <p:cTn id="7" dur="5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47800"/>
            <a:ext cx="8686800" cy="5181600"/>
          </a:xfrm>
          <a:ln>
            <a:solidFill>
              <a:schemeClr val="bg2"/>
            </a:solidFill>
          </a:ln>
        </p:spPr>
        <p:txBody>
          <a:bodyPr>
            <a:noAutofit/>
          </a:bodyPr>
          <a:lstStyle/>
          <a:p>
            <a:pPr algn="ctr"/>
            <a:r>
              <a:rPr lang="en-US" sz="3600" b="1" dirty="0" smtClean="0">
                <a:latin typeface="Calibri" panose="020F0502020204030204" pitchFamily="34" charset="0"/>
              </a:rPr>
              <a:t>English (FY)</a:t>
            </a:r>
          </a:p>
          <a:p>
            <a:pPr algn="ctr"/>
            <a:r>
              <a:rPr lang="en-US" sz="3600" b="1" dirty="0" smtClean="0">
                <a:latin typeface="Calibri" panose="020F0502020204030204" pitchFamily="34" charset="0"/>
              </a:rPr>
              <a:t>World History &amp; Cultures (FY)</a:t>
            </a:r>
          </a:p>
          <a:p>
            <a:pPr algn="ctr"/>
            <a:r>
              <a:rPr lang="en-US" sz="3600" b="1" dirty="0" smtClean="0">
                <a:latin typeface="Calibri" panose="020F0502020204030204" pitchFamily="34" charset="0"/>
              </a:rPr>
              <a:t>Mathematics (FY)</a:t>
            </a:r>
          </a:p>
          <a:p>
            <a:pPr algn="ctr"/>
            <a:r>
              <a:rPr lang="en-US" sz="3600" b="1" dirty="0" smtClean="0">
                <a:latin typeface="Calibri" panose="020F0502020204030204" pitchFamily="34" charset="0"/>
              </a:rPr>
              <a:t>Science (FY)</a:t>
            </a:r>
          </a:p>
          <a:p>
            <a:pPr algn="ctr"/>
            <a:r>
              <a:rPr lang="en-US" sz="3600" b="1" dirty="0" smtClean="0">
                <a:latin typeface="Calibri" panose="020F0502020204030204" pitchFamily="34" charset="0"/>
              </a:rPr>
              <a:t>Health/Physical Education (FY)</a:t>
            </a:r>
          </a:p>
          <a:p>
            <a:pPr algn="ctr"/>
            <a:r>
              <a:rPr lang="en-US" sz="3600" b="1" dirty="0" smtClean="0">
                <a:latin typeface="Calibri" panose="020F0502020204030204" pitchFamily="34" charset="0"/>
              </a:rPr>
              <a:t>Freshman Seminar (FY)</a:t>
            </a:r>
          </a:p>
          <a:p>
            <a:pPr algn="ctr"/>
            <a:r>
              <a:rPr lang="en-US" sz="3600" b="1" dirty="0" smtClean="0">
                <a:latin typeface="Calibri" panose="020F0502020204030204" pitchFamily="34" charset="0"/>
              </a:rPr>
              <a:t>World Language (FY)</a:t>
            </a:r>
          </a:p>
          <a:p>
            <a:pPr algn="ctr"/>
            <a:r>
              <a:rPr lang="en-US" sz="3600" b="1" dirty="0" smtClean="0">
                <a:latin typeface="Calibri" panose="020F0502020204030204" pitchFamily="34" charset="0"/>
              </a:rPr>
              <a:t>Elective(s) (one FY or two SEM)</a:t>
            </a:r>
            <a:endParaRPr lang="en-US" sz="3600" b="1" dirty="0">
              <a:latin typeface="Calibri" panose="020F0502020204030204" pitchFamily="34" charset="0"/>
            </a:endParaRPr>
          </a:p>
        </p:txBody>
      </p:sp>
      <p:sp>
        <p:nvSpPr>
          <p:cNvPr id="3" name="Title 2"/>
          <p:cNvSpPr>
            <a:spLocks noGrp="1"/>
          </p:cNvSpPr>
          <p:nvPr>
            <p:ph type="title"/>
          </p:nvPr>
        </p:nvSpPr>
        <p:spPr>
          <a:xfrm>
            <a:off x="457200" y="338328"/>
            <a:ext cx="8229600" cy="1033272"/>
          </a:xfrm>
        </p:spPr>
        <p:txBody>
          <a:bodyPr/>
          <a:lstStyle/>
          <a:p>
            <a:pPr algn="ctr"/>
            <a:r>
              <a:rPr lang="en-US" b="1" i="1" u="sng" dirty="0" smtClean="0">
                <a:latin typeface="Calibri" panose="020F0502020204030204" pitchFamily="34" charset="0"/>
              </a:rPr>
              <a:t>“Most”</a:t>
            </a:r>
            <a:r>
              <a:rPr lang="en-US" b="1" u="sng" dirty="0" smtClean="0">
                <a:latin typeface="Calibri" panose="020F0502020204030204" pitchFamily="34" charset="0"/>
              </a:rPr>
              <a:t> freshman have….</a:t>
            </a:r>
            <a:endParaRPr lang="en-US" b="1" u="sng" dirty="0">
              <a:latin typeface="Calibri" panose="020F0502020204030204" pitchFamily="34" charset="0"/>
            </a:endParaRPr>
          </a:p>
        </p:txBody>
      </p:sp>
    </p:spTree>
    <p:extLst>
      <p:ext uri="{BB962C8B-B14F-4D97-AF65-F5344CB8AC3E}">
        <p14:creationId xmlns:p14="http://schemas.microsoft.com/office/powerpoint/2010/main" val="4417974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5026" name="Rectangle 2"/>
          <p:cNvSpPr>
            <a:spLocks noGrp="1" noChangeArrowheads="1"/>
          </p:cNvSpPr>
          <p:nvPr>
            <p:ph type="body" idx="4294967295"/>
          </p:nvPr>
        </p:nvSpPr>
        <p:spPr>
          <a:xfrm>
            <a:off x="381000" y="228600"/>
            <a:ext cx="8763000" cy="5791200"/>
          </a:xfrm>
        </p:spPr>
        <p:txBody>
          <a:bodyPr lIns="92075" tIns="46038" rIns="92075" bIns="46038">
            <a:normAutofit/>
          </a:bodyPr>
          <a:lstStyle/>
          <a:p>
            <a:pPr marL="609600" indent="-609600" algn="ctr">
              <a:lnSpc>
                <a:spcPct val="90000"/>
              </a:lnSpc>
              <a:buNone/>
            </a:pPr>
            <a:r>
              <a:rPr lang="en-US" sz="4000" b="1" u="sng" dirty="0" smtClean="0">
                <a:latin typeface="Cambria" panose="02040503050406030204" pitchFamily="18" charset="0"/>
              </a:rPr>
              <a:t>Testing</a:t>
            </a:r>
          </a:p>
          <a:p>
            <a:pPr marL="609600" indent="-609600" eaLnBrk="1" hangingPunct="1">
              <a:lnSpc>
                <a:spcPct val="90000"/>
              </a:lnSpc>
              <a:buFont typeface="Wingdings" pitchFamily="2" charset="2"/>
              <a:buNone/>
            </a:pPr>
            <a:endParaRPr lang="en-US" sz="1200" dirty="0" smtClean="0">
              <a:latin typeface="Cambria" pitchFamily="18" charset="0"/>
            </a:endParaRPr>
          </a:p>
          <a:p>
            <a:pPr marL="609600" indent="-609600">
              <a:lnSpc>
                <a:spcPct val="90000"/>
              </a:lnSpc>
              <a:buNone/>
            </a:pPr>
            <a:r>
              <a:rPr lang="en-US" sz="1800" b="1" u="sng" dirty="0" smtClean="0">
                <a:latin typeface="Cambria" pitchFamily="18" charset="0"/>
              </a:rPr>
              <a:t>PARCC</a:t>
            </a:r>
            <a:r>
              <a:rPr lang="en-US" sz="1800" dirty="0" smtClean="0">
                <a:latin typeface="Cambria" pitchFamily="18" charset="0"/>
              </a:rPr>
              <a:t>: </a:t>
            </a:r>
            <a:r>
              <a:rPr lang="en-US" sz="1800" b="1" dirty="0" smtClean="0">
                <a:latin typeface="Cambria" pitchFamily="18" charset="0"/>
              </a:rPr>
              <a:t>Partnership </a:t>
            </a:r>
            <a:r>
              <a:rPr lang="en-US" sz="1800" b="1" dirty="0">
                <a:latin typeface="Cambria" pitchFamily="18" charset="0"/>
              </a:rPr>
              <a:t>for Assessment of Readiness for </a:t>
            </a:r>
            <a:r>
              <a:rPr lang="en-US" sz="1800" b="1" dirty="0" smtClean="0">
                <a:latin typeface="Cambria" pitchFamily="18" charset="0"/>
              </a:rPr>
              <a:t>College &amp; Careers</a:t>
            </a:r>
          </a:p>
          <a:p>
            <a:pPr marL="609600" indent="-609600">
              <a:lnSpc>
                <a:spcPct val="90000"/>
              </a:lnSpc>
              <a:buNone/>
            </a:pPr>
            <a:r>
              <a:rPr lang="en-US" sz="1600" dirty="0" smtClean="0">
                <a:latin typeface="Cambria" pitchFamily="18" charset="0"/>
              </a:rPr>
              <a:t>	*</a:t>
            </a:r>
            <a:r>
              <a:rPr lang="en-US" sz="1600" dirty="0">
                <a:latin typeface="Cambria" pitchFamily="18" charset="0"/>
              </a:rPr>
              <a:t>Students </a:t>
            </a:r>
            <a:r>
              <a:rPr lang="en-US" sz="1600" dirty="0" smtClean="0">
                <a:latin typeface="Cambria" pitchFamily="18" charset="0"/>
              </a:rPr>
              <a:t>need to meet </a:t>
            </a:r>
            <a:r>
              <a:rPr lang="en-US" sz="1600" dirty="0">
                <a:latin typeface="Cambria" pitchFamily="18" charset="0"/>
              </a:rPr>
              <a:t>competency levels to qualify for </a:t>
            </a:r>
            <a:r>
              <a:rPr lang="en-US" sz="1600" dirty="0" smtClean="0">
                <a:latin typeface="Cambria" pitchFamily="18" charset="0"/>
              </a:rPr>
              <a:t>graduation </a:t>
            </a:r>
            <a:endParaRPr lang="en-US" sz="1600" dirty="0">
              <a:latin typeface="Cambria" pitchFamily="18" charset="0"/>
            </a:endParaRPr>
          </a:p>
          <a:p>
            <a:pPr marL="609600" indent="-609600">
              <a:lnSpc>
                <a:spcPct val="90000"/>
              </a:lnSpc>
              <a:buNone/>
            </a:pPr>
            <a:endParaRPr lang="en-US" sz="1800" b="1" u="sng" dirty="0" smtClean="0">
              <a:latin typeface="Candara" panose="020E0502030303020204" pitchFamily="34" charset="0"/>
            </a:endParaRPr>
          </a:p>
          <a:p>
            <a:pPr marL="609600" indent="-609600" eaLnBrk="1" hangingPunct="1">
              <a:lnSpc>
                <a:spcPct val="90000"/>
              </a:lnSpc>
              <a:buFont typeface="Wingdings" pitchFamily="2" charset="2"/>
              <a:buNone/>
            </a:pPr>
            <a:r>
              <a:rPr lang="en-US" sz="1800" b="1" u="sng" dirty="0" smtClean="0">
                <a:latin typeface="Cambria" pitchFamily="18" charset="0"/>
              </a:rPr>
              <a:t>NJSLS</a:t>
            </a:r>
            <a:r>
              <a:rPr lang="en-US" sz="1800" dirty="0" smtClean="0">
                <a:latin typeface="Cambria" pitchFamily="18" charset="0"/>
              </a:rPr>
              <a:t>: </a:t>
            </a:r>
            <a:r>
              <a:rPr lang="en-US" sz="1800" b="1" dirty="0" smtClean="0">
                <a:latin typeface="Cambria" pitchFamily="18" charset="0"/>
              </a:rPr>
              <a:t>New Jersey Student Learning Assessment - Science </a:t>
            </a:r>
          </a:p>
          <a:p>
            <a:pPr marL="609600" indent="-609600">
              <a:lnSpc>
                <a:spcPct val="90000"/>
              </a:lnSpc>
              <a:buNone/>
            </a:pPr>
            <a:r>
              <a:rPr lang="en-US" sz="1600" dirty="0" smtClean="0">
                <a:latin typeface="Cambria" pitchFamily="18" charset="0"/>
              </a:rPr>
              <a:t>	*Students </a:t>
            </a:r>
            <a:r>
              <a:rPr lang="en-US" sz="1600" dirty="0">
                <a:latin typeface="Cambria" pitchFamily="18" charset="0"/>
              </a:rPr>
              <a:t>take </a:t>
            </a:r>
            <a:r>
              <a:rPr lang="en-US" sz="1600" dirty="0" smtClean="0">
                <a:latin typeface="Cambria" pitchFamily="18" charset="0"/>
              </a:rPr>
              <a:t>this online assessment Junior year and may need to meet competency levels to qualify for graduation</a:t>
            </a:r>
            <a:endParaRPr lang="en-US" sz="1600" b="1" u="sng" dirty="0" smtClean="0">
              <a:latin typeface="Cambria" pitchFamily="18" charset="0"/>
            </a:endParaRPr>
          </a:p>
          <a:p>
            <a:pPr marL="609600" indent="-609600" eaLnBrk="1" hangingPunct="1">
              <a:lnSpc>
                <a:spcPct val="90000"/>
              </a:lnSpc>
              <a:buFont typeface="Wingdings" pitchFamily="2" charset="2"/>
              <a:buNone/>
            </a:pPr>
            <a:endParaRPr lang="en-US" sz="1600" b="1" u="sng" dirty="0" smtClean="0">
              <a:latin typeface="Cambria" pitchFamily="18" charset="0"/>
            </a:endParaRPr>
          </a:p>
          <a:p>
            <a:pPr marL="609600" indent="-609600" eaLnBrk="1" hangingPunct="1">
              <a:lnSpc>
                <a:spcPct val="90000"/>
              </a:lnSpc>
              <a:buFont typeface="Wingdings" pitchFamily="2" charset="2"/>
              <a:buNone/>
            </a:pPr>
            <a:r>
              <a:rPr lang="en-US" sz="1800" b="1" u="sng" dirty="0" smtClean="0">
                <a:latin typeface="Cambria" pitchFamily="18" charset="0"/>
              </a:rPr>
              <a:t>PSAT</a:t>
            </a:r>
            <a:r>
              <a:rPr lang="en-US" sz="1800" dirty="0" smtClean="0">
                <a:latin typeface="Cambria" pitchFamily="18" charset="0"/>
              </a:rPr>
              <a:t>: </a:t>
            </a:r>
            <a:r>
              <a:rPr lang="en-US" sz="1800" b="1" dirty="0" smtClean="0">
                <a:latin typeface="Cambria" pitchFamily="18" charset="0"/>
              </a:rPr>
              <a:t>Preliminary Scholastic Aptitude Test – (Free to grades 10 &amp; 11)</a:t>
            </a:r>
          </a:p>
          <a:p>
            <a:pPr marL="609600" indent="-609600">
              <a:lnSpc>
                <a:spcPct val="90000"/>
              </a:lnSpc>
              <a:buNone/>
              <a:defRPr/>
            </a:pPr>
            <a:r>
              <a:rPr lang="en-US" sz="1400" dirty="0" smtClean="0">
                <a:latin typeface="Cambria" pitchFamily="18" charset="0"/>
              </a:rPr>
              <a:t>	</a:t>
            </a:r>
            <a:r>
              <a:rPr lang="en-US" sz="1600" dirty="0" smtClean="0">
                <a:latin typeface="Cambria" pitchFamily="18" charset="0"/>
              </a:rPr>
              <a:t>*It is important for students to take this </a:t>
            </a:r>
            <a:r>
              <a:rPr lang="en-US" sz="1600" dirty="0">
                <a:latin typeface="Cambria" pitchFamily="18" charset="0"/>
              </a:rPr>
              <a:t>test seriously as it may be used for placement purposes</a:t>
            </a:r>
            <a:r>
              <a:rPr lang="en-US" sz="1600" dirty="0" smtClean="0">
                <a:latin typeface="Cambria" pitchFamily="18" charset="0"/>
              </a:rPr>
              <a:t>.</a:t>
            </a:r>
          </a:p>
          <a:p>
            <a:pPr marL="609600" indent="-609600">
              <a:lnSpc>
                <a:spcPct val="90000"/>
              </a:lnSpc>
              <a:buNone/>
              <a:defRPr/>
            </a:pPr>
            <a:endParaRPr lang="en-US" sz="1600" dirty="0" smtClean="0">
              <a:latin typeface="Cambria" pitchFamily="18" charset="0"/>
            </a:endParaRPr>
          </a:p>
          <a:p>
            <a:pPr marL="609600" lvl="0" indent="-609600">
              <a:lnSpc>
                <a:spcPct val="90000"/>
              </a:lnSpc>
              <a:buClr>
                <a:srgbClr val="2DA2BF"/>
              </a:buClr>
              <a:buNone/>
            </a:pPr>
            <a:r>
              <a:rPr lang="en-US" sz="1800" b="1" u="sng" dirty="0" smtClean="0">
                <a:latin typeface="Cambria" pitchFamily="18" charset="0"/>
              </a:rPr>
              <a:t>SAT</a:t>
            </a:r>
            <a:r>
              <a:rPr lang="en-US" sz="1800" b="1" dirty="0" smtClean="0">
                <a:latin typeface="Cambria" pitchFamily="18" charset="0"/>
              </a:rPr>
              <a:t>:  Scholastic </a:t>
            </a:r>
            <a:r>
              <a:rPr lang="en-US" sz="1800" b="1" dirty="0">
                <a:latin typeface="Cambria" pitchFamily="18" charset="0"/>
              </a:rPr>
              <a:t>Aptitude Test – (</a:t>
            </a:r>
            <a:r>
              <a:rPr lang="en-US" sz="1800" b="1" dirty="0" smtClean="0">
                <a:latin typeface="Cambria" pitchFamily="18" charset="0"/>
              </a:rPr>
              <a:t>Free Spring Test For Juniors)</a:t>
            </a:r>
          </a:p>
          <a:p>
            <a:pPr marL="609600" lvl="0" indent="-609600">
              <a:lnSpc>
                <a:spcPct val="90000"/>
              </a:lnSpc>
              <a:buClr>
                <a:srgbClr val="2DA2BF"/>
              </a:buClr>
              <a:buNone/>
            </a:pPr>
            <a:endParaRPr lang="en-US" sz="1000" b="1" dirty="0">
              <a:latin typeface="Cambria" pitchFamily="18" charset="0"/>
            </a:endParaRPr>
          </a:p>
          <a:p>
            <a:pPr marL="609600" indent="-609600">
              <a:lnSpc>
                <a:spcPct val="90000"/>
              </a:lnSpc>
              <a:buNone/>
              <a:defRPr/>
            </a:pPr>
            <a:r>
              <a:rPr lang="en-US" sz="1800" b="1" u="sng" dirty="0" smtClean="0">
                <a:latin typeface="Cambria" pitchFamily="18" charset="0"/>
              </a:rPr>
              <a:t>AP</a:t>
            </a:r>
            <a:r>
              <a:rPr lang="en-US" sz="1800" b="1" dirty="0" smtClean="0">
                <a:latin typeface="Cambria" pitchFamily="18" charset="0"/>
              </a:rPr>
              <a:t>:  Advanced Placement Tests – (potentially Free For Courses Offered)</a:t>
            </a:r>
          </a:p>
          <a:p>
            <a:pPr marL="609600" indent="-609600">
              <a:lnSpc>
                <a:spcPct val="90000"/>
              </a:lnSpc>
              <a:buNone/>
              <a:defRPr/>
            </a:pPr>
            <a:r>
              <a:rPr lang="en-US" sz="1800" dirty="0" smtClean="0">
                <a:latin typeface="Cambria" pitchFamily="18" charset="0"/>
              </a:rPr>
              <a:t>*Currently - - </a:t>
            </a:r>
            <a:r>
              <a:rPr lang="en-US" sz="1800" dirty="0" err="1" smtClean="0">
                <a:latin typeface="Cambria" pitchFamily="18" charset="0"/>
              </a:rPr>
              <a:t>CollegeBoard</a:t>
            </a:r>
            <a:r>
              <a:rPr lang="en-US" sz="1800" dirty="0" smtClean="0">
                <a:latin typeface="Cambria" pitchFamily="18" charset="0"/>
              </a:rPr>
              <a:t> charges $93 per test.  District picks up $43 and the student is charged $50.  If the student achieves a grade of 3, 4 or 5 (scale 1-5), the district will refund the $50 in September of the next year. </a:t>
            </a:r>
          </a:p>
          <a:p>
            <a:pPr marL="609600" indent="-609600">
              <a:lnSpc>
                <a:spcPct val="90000"/>
              </a:lnSpc>
              <a:buNone/>
              <a:defRPr/>
            </a:pPr>
            <a:endParaRPr lang="en-US" sz="2400" dirty="0">
              <a:latin typeface="Cambria" pitchFamily="18" charset="0"/>
            </a:endParaRPr>
          </a:p>
          <a:p>
            <a:pPr marL="609600" indent="-609600">
              <a:lnSpc>
                <a:spcPct val="90000"/>
              </a:lnSpc>
              <a:buNone/>
              <a:defRPr/>
            </a:pPr>
            <a:endParaRPr lang="en-US" sz="2800" dirty="0">
              <a:solidFill>
                <a:schemeClr val="hlink"/>
              </a:solidFill>
            </a:endParaRPr>
          </a:p>
        </p:txBody>
      </p:sp>
    </p:spTree>
    <p:extLst>
      <p:ext uri="{BB962C8B-B14F-4D97-AF65-F5344CB8AC3E}">
        <p14:creationId xmlns:p14="http://schemas.microsoft.com/office/powerpoint/2010/main" val="167919380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85026">
                                            <p:txEl>
                                              <p:pRg st="0" end="0"/>
                                            </p:txEl>
                                          </p:spTgt>
                                        </p:tgtEl>
                                        <p:attrNameLst>
                                          <p:attrName>style.visibility</p:attrName>
                                        </p:attrNameLst>
                                      </p:cBhvr>
                                      <p:to>
                                        <p:strVal val="visible"/>
                                      </p:to>
                                    </p:set>
                                    <p:animEffect transition="in" filter="dissolve">
                                      <p:cBhvr>
                                        <p:cTn id="7" dur="500"/>
                                        <p:tgtEl>
                                          <p:spTgt spid="3850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5026"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676400"/>
            <a:ext cx="8686800" cy="4724400"/>
          </a:xfrm>
          <a:ln>
            <a:solidFill>
              <a:schemeClr val="tx2">
                <a:lumMod val="20000"/>
                <a:lumOff val="80000"/>
              </a:schemeClr>
            </a:solidFill>
          </a:ln>
        </p:spPr>
        <p:txBody>
          <a:bodyPr>
            <a:normAutofit fontScale="92500" lnSpcReduction="10000"/>
          </a:bodyPr>
          <a:lstStyle/>
          <a:p>
            <a:pPr algn="ctr">
              <a:buNone/>
            </a:pPr>
            <a:r>
              <a:rPr lang="en-US" sz="3200" b="1" dirty="0">
                <a:solidFill>
                  <a:schemeClr val="tx1"/>
                </a:solidFill>
                <a:latin typeface="Calibri" panose="020F0502020204030204" pitchFamily="34" charset="0"/>
              </a:rPr>
              <a:t>Students in grades 9, 10, &amp; 11 must carry </a:t>
            </a:r>
            <a:endParaRPr lang="en-US" sz="3200" b="1" dirty="0" smtClean="0">
              <a:solidFill>
                <a:schemeClr val="tx1"/>
              </a:solidFill>
              <a:latin typeface="Calibri" panose="020F0502020204030204" pitchFamily="34" charset="0"/>
            </a:endParaRPr>
          </a:p>
          <a:p>
            <a:pPr algn="ctr">
              <a:buNone/>
            </a:pPr>
            <a:r>
              <a:rPr lang="en-US" sz="3200" b="1" dirty="0" smtClean="0">
                <a:solidFill>
                  <a:schemeClr val="tx1"/>
                </a:solidFill>
                <a:latin typeface="Calibri" panose="020F0502020204030204" pitchFamily="34" charset="0"/>
              </a:rPr>
              <a:t>35 - 40 </a:t>
            </a:r>
            <a:r>
              <a:rPr lang="en-US" sz="3200" b="1" dirty="0">
                <a:solidFill>
                  <a:schemeClr val="tx1"/>
                </a:solidFill>
                <a:latin typeface="Calibri" panose="020F0502020204030204" pitchFamily="34" charset="0"/>
              </a:rPr>
              <a:t>credits </a:t>
            </a:r>
            <a:r>
              <a:rPr lang="en-US" sz="2600" dirty="0" smtClean="0">
                <a:solidFill>
                  <a:schemeClr val="tx1"/>
                </a:solidFill>
                <a:latin typeface="Calibri" panose="020F0502020204030204" pitchFamily="34" charset="0"/>
              </a:rPr>
              <a:t>(7-8 courses) </a:t>
            </a:r>
            <a:r>
              <a:rPr lang="en-US" sz="3200" b="1" dirty="0" smtClean="0">
                <a:solidFill>
                  <a:schemeClr val="tx1"/>
                </a:solidFill>
                <a:latin typeface="Calibri" panose="020F0502020204030204" pitchFamily="34" charset="0"/>
              </a:rPr>
              <a:t>per </a:t>
            </a:r>
            <a:r>
              <a:rPr lang="en-US" sz="3200" b="1" dirty="0">
                <a:solidFill>
                  <a:schemeClr val="tx1"/>
                </a:solidFill>
                <a:latin typeface="Calibri" panose="020F0502020204030204" pitchFamily="34" charset="0"/>
              </a:rPr>
              <a:t>year </a:t>
            </a:r>
            <a:endParaRPr lang="en-US" b="1" dirty="0">
              <a:solidFill>
                <a:schemeClr val="tx1"/>
              </a:solidFill>
              <a:latin typeface="Calibri" panose="020F0502020204030204" pitchFamily="34" charset="0"/>
            </a:endParaRPr>
          </a:p>
          <a:p>
            <a:pPr algn="ctr">
              <a:buNone/>
            </a:pPr>
            <a:endParaRPr lang="en-US" sz="2000" dirty="0">
              <a:latin typeface="Calibri" panose="020F0502020204030204" pitchFamily="34" charset="0"/>
            </a:endParaRPr>
          </a:p>
          <a:p>
            <a:pPr marL="0" indent="0" algn="ctr">
              <a:buNone/>
            </a:pPr>
            <a:r>
              <a:rPr lang="en-US" sz="3200" b="1" dirty="0">
                <a:solidFill>
                  <a:schemeClr val="tx1"/>
                </a:solidFill>
                <a:latin typeface="Calibri" panose="020F0502020204030204" pitchFamily="34" charset="0"/>
              </a:rPr>
              <a:t>Movement to Grade 10 = </a:t>
            </a:r>
            <a:r>
              <a:rPr lang="en-US" sz="3200" b="1" dirty="0" smtClean="0">
                <a:solidFill>
                  <a:schemeClr val="tx1"/>
                </a:solidFill>
                <a:latin typeface="Calibri" panose="020F0502020204030204" pitchFamily="34" charset="0"/>
              </a:rPr>
              <a:t>30 Credits</a:t>
            </a:r>
            <a:endParaRPr lang="en-US" sz="2600" dirty="0">
              <a:solidFill>
                <a:schemeClr val="tx1"/>
              </a:solidFill>
              <a:latin typeface="Calibri" panose="020F0502020204030204" pitchFamily="34" charset="0"/>
            </a:endParaRPr>
          </a:p>
          <a:p>
            <a:pPr algn="ctr">
              <a:buNone/>
            </a:pPr>
            <a:endParaRPr lang="en-US" sz="2800" b="1" dirty="0">
              <a:solidFill>
                <a:schemeClr val="tx1"/>
              </a:solidFill>
              <a:latin typeface="Calibri" panose="020F0502020204030204" pitchFamily="34" charset="0"/>
            </a:endParaRPr>
          </a:p>
          <a:p>
            <a:pPr marL="0" indent="0" algn="ctr">
              <a:buNone/>
            </a:pPr>
            <a:r>
              <a:rPr lang="en-US" sz="3200" b="1" dirty="0">
                <a:solidFill>
                  <a:schemeClr val="tx1"/>
                </a:solidFill>
                <a:latin typeface="Calibri" panose="020F0502020204030204" pitchFamily="34" charset="0"/>
              </a:rPr>
              <a:t>Movement to Grade 11 = 6</a:t>
            </a:r>
            <a:r>
              <a:rPr lang="en-US" sz="3200" b="1" dirty="0" smtClean="0">
                <a:solidFill>
                  <a:schemeClr val="tx1"/>
                </a:solidFill>
                <a:latin typeface="Calibri" panose="020F0502020204030204" pitchFamily="34" charset="0"/>
              </a:rPr>
              <a:t>5 Credits</a:t>
            </a:r>
            <a:endParaRPr lang="en-US" sz="2600" dirty="0">
              <a:solidFill>
                <a:schemeClr val="tx1"/>
              </a:solidFill>
              <a:latin typeface="Calibri" panose="020F0502020204030204" pitchFamily="34" charset="0"/>
            </a:endParaRPr>
          </a:p>
          <a:p>
            <a:pPr algn="ctr">
              <a:buNone/>
            </a:pPr>
            <a:endParaRPr lang="en-US" sz="2800" b="1" dirty="0">
              <a:solidFill>
                <a:schemeClr val="tx1"/>
              </a:solidFill>
              <a:latin typeface="Calibri" panose="020F0502020204030204" pitchFamily="34" charset="0"/>
            </a:endParaRPr>
          </a:p>
          <a:p>
            <a:pPr marL="0" indent="0" algn="ctr">
              <a:buNone/>
            </a:pPr>
            <a:r>
              <a:rPr lang="en-US" sz="3200" b="1" dirty="0">
                <a:solidFill>
                  <a:schemeClr val="tx1"/>
                </a:solidFill>
                <a:latin typeface="Calibri" panose="020F0502020204030204" pitchFamily="34" charset="0"/>
              </a:rPr>
              <a:t>Movement to Grade 12 = </a:t>
            </a:r>
            <a:r>
              <a:rPr lang="en-US" sz="3200" b="1" dirty="0" smtClean="0">
                <a:solidFill>
                  <a:schemeClr val="tx1"/>
                </a:solidFill>
                <a:latin typeface="Calibri" panose="020F0502020204030204" pitchFamily="34" charset="0"/>
              </a:rPr>
              <a:t>90 Credits </a:t>
            </a:r>
          </a:p>
          <a:p>
            <a:pPr marL="0" indent="0" algn="ctr">
              <a:buNone/>
            </a:pPr>
            <a:r>
              <a:rPr lang="en-US" dirty="0" smtClean="0">
                <a:solidFill>
                  <a:schemeClr val="tx1"/>
                </a:solidFill>
                <a:latin typeface="Calibri" panose="020F0502020204030204" pitchFamily="34" charset="0"/>
              </a:rPr>
              <a:t>------------------------------------------------------------------------------------</a:t>
            </a:r>
            <a:endParaRPr lang="en-US" dirty="0">
              <a:solidFill>
                <a:schemeClr val="tx1"/>
              </a:solidFill>
              <a:latin typeface="Calibri" panose="020F0502020204030204" pitchFamily="34" charset="0"/>
            </a:endParaRPr>
          </a:p>
          <a:p>
            <a:pPr algn="ctr">
              <a:buNone/>
            </a:pPr>
            <a:r>
              <a:rPr lang="en-US" sz="3200" b="1" dirty="0" smtClean="0">
                <a:solidFill>
                  <a:schemeClr val="tx1"/>
                </a:solidFill>
                <a:latin typeface="Calibri" panose="020F0502020204030204" pitchFamily="34" charset="0"/>
              </a:rPr>
              <a:t>130</a:t>
            </a:r>
            <a:r>
              <a:rPr lang="en-US" sz="3200" b="1" dirty="0">
                <a:solidFill>
                  <a:schemeClr val="tx1"/>
                </a:solidFill>
                <a:latin typeface="Calibri" panose="020F0502020204030204" pitchFamily="34" charset="0"/>
              </a:rPr>
              <a:t>+ Credits = </a:t>
            </a:r>
            <a:r>
              <a:rPr lang="en-US" sz="3200" b="1" dirty="0" smtClean="0">
                <a:solidFill>
                  <a:schemeClr val="tx1"/>
                </a:solidFill>
                <a:latin typeface="Calibri" panose="020F0502020204030204" pitchFamily="34" charset="0"/>
              </a:rPr>
              <a:t>Graduation </a:t>
            </a:r>
            <a:endParaRPr lang="en-US" sz="3200" b="1" dirty="0">
              <a:solidFill>
                <a:schemeClr val="tx1"/>
              </a:solidFill>
              <a:latin typeface="Calibri" panose="020F0502020204030204" pitchFamily="34" charset="0"/>
            </a:endParaRPr>
          </a:p>
          <a:p>
            <a:endParaRPr lang="en-US" dirty="0"/>
          </a:p>
        </p:txBody>
      </p:sp>
      <p:sp>
        <p:nvSpPr>
          <p:cNvPr id="3" name="Title 2"/>
          <p:cNvSpPr>
            <a:spLocks noGrp="1"/>
          </p:cNvSpPr>
          <p:nvPr>
            <p:ph type="title"/>
          </p:nvPr>
        </p:nvSpPr>
        <p:spPr>
          <a:xfrm>
            <a:off x="457200" y="338328"/>
            <a:ext cx="8229600" cy="1109472"/>
          </a:xfrm>
        </p:spPr>
        <p:txBody>
          <a:bodyPr>
            <a:noAutofit/>
          </a:bodyPr>
          <a:lstStyle/>
          <a:p>
            <a:r>
              <a:rPr lang="en-US" sz="4000" b="1" u="sng" dirty="0">
                <a:latin typeface="Calibri" panose="020F0502020204030204" pitchFamily="34" charset="0"/>
              </a:rPr>
              <a:t>C</a:t>
            </a:r>
            <a:r>
              <a:rPr lang="en-US" sz="4000" b="1" u="sng" dirty="0" smtClean="0">
                <a:latin typeface="Calibri" panose="020F0502020204030204" pitchFamily="34" charset="0"/>
              </a:rPr>
              <a:t>redit Requirements per grade level</a:t>
            </a:r>
            <a:endParaRPr lang="en-US" sz="4000" b="1" u="sng" dirty="0">
              <a:latin typeface="Calibri" panose="020F0502020204030204" pitchFamily="34" charset="0"/>
            </a:endParaRPr>
          </a:p>
        </p:txBody>
      </p:sp>
    </p:spTree>
    <p:extLst>
      <p:ext uri="{BB962C8B-B14F-4D97-AF65-F5344CB8AC3E}">
        <p14:creationId xmlns:p14="http://schemas.microsoft.com/office/powerpoint/2010/main" val="25586715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758996807"/>
              </p:ext>
            </p:extLst>
          </p:nvPr>
        </p:nvGraphicFramePr>
        <p:xfrm>
          <a:off x="228600" y="1142995"/>
          <a:ext cx="8686800" cy="4876802"/>
        </p:xfrm>
        <a:graphic>
          <a:graphicData uri="http://schemas.openxmlformats.org/drawingml/2006/table">
            <a:tbl>
              <a:tblPr firstRow="1" bandRow="1">
                <a:tableStyleId>{5C22544A-7EE6-4342-B048-85BDC9FD1C3A}</a:tableStyleId>
              </a:tblPr>
              <a:tblGrid>
                <a:gridCol w="1737360">
                  <a:extLst>
                    <a:ext uri="{9D8B030D-6E8A-4147-A177-3AD203B41FA5}">
                      <a16:colId xmlns:a16="http://schemas.microsoft.com/office/drawing/2014/main" val="20000"/>
                    </a:ext>
                  </a:extLst>
                </a:gridCol>
                <a:gridCol w="1737360">
                  <a:extLst>
                    <a:ext uri="{9D8B030D-6E8A-4147-A177-3AD203B41FA5}">
                      <a16:colId xmlns:a16="http://schemas.microsoft.com/office/drawing/2014/main" val="20001"/>
                    </a:ext>
                  </a:extLst>
                </a:gridCol>
                <a:gridCol w="1737360">
                  <a:extLst>
                    <a:ext uri="{9D8B030D-6E8A-4147-A177-3AD203B41FA5}">
                      <a16:colId xmlns:a16="http://schemas.microsoft.com/office/drawing/2014/main" val="20002"/>
                    </a:ext>
                  </a:extLst>
                </a:gridCol>
                <a:gridCol w="1737360">
                  <a:extLst>
                    <a:ext uri="{9D8B030D-6E8A-4147-A177-3AD203B41FA5}">
                      <a16:colId xmlns:a16="http://schemas.microsoft.com/office/drawing/2014/main" val="20003"/>
                    </a:ext>
                  </a:extLst>
                </a:gridCol>
                <a:gridCol w="1737360">
                  <a:extLst>
                    <a:ext uri="{9D8B030D-6E8A-4147-A177-3AD203B41FA5}">
                      <a16:colId xmlns:a16="http://schemas.microsoft.com/office/drawing/2014/main" val="20004"/>
                    </a:ext>
                  </a:extLst>
                </a:gridCol>
              </a:tblGrid>
              <a:tr h="741561">
                <a:tc>
                  <a:txBody>
                    <a:bodyPr/>
                    <a:lstStyle/>
                    <a:p>
                      <a:pPr marL="0" marR="0" algn="ctr">
                        <a:spcBef>
                          <a:spcPts val="0"/>
                        </a:spcBef>
                        <a:spcAft>
                          <a:spcPts val="0"/>
                        </a:spcAft>
                      </a:pPr>
                      <a:r>
                        <a:rPr lang="en-US" sz="1600" b="1" dirty="0">
                          <a:solidFill>
                            <a:schemeClr val="bg1"/>
                          </a:solidFill>
                          <a:effectLst/>
                          <a:latin typeface="Cambria" panose="02040503050406030204" pitchFamily="18" charset="0"/>
                          <a:ea typeface="Times New Roman"/>
                        </a:rPr>
                        <a:t>Numerical Average</a:t>
                      </a:r>
                      <a:endParaRPr lang="en-US" sz="1400" b="1" dirty="0">
                        <a:solidFill>
                          <a:schemeClr val="bg1"/>
                        </a:solidFill>
                        <a:effectLst/>
                        <a:latin typeface="Cambria" panose="02040503050406030204" pitchFamily="18" charset="0"/>
                        <a:ea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b="1" dirty="0">
                          <a:solidFill>
                            <a:schemeClr val="bg1"/>
                          </a:solidFill>
                          <a:effectLst/>
                          <a:latin typeface="Cambria" panose="02040503050406030204" pitchFamily="18" charset="0"/>
                          <a:ea typeface="Times New Roman"/>
                        </a:rPr>
                        <a:t>Letter</a:t>
                      </a:r>
                      <a:endParaRPr lang="en-US" sz="1400" b="1" dirty="0">
                        <a:solidFill>
                          <a:schemeClr val="bg1"/>
                        </a:solidFill>
                        <a:effectLst/>
                        <a:latin typeface="Cambria" panose="02040503050406030204" pitchFamily="18" charset="0"/>
                        <a:ea typeface="Times New Roman"/>
                      </a:endParaRPr>
                    </a:p>
                    <a:p>
                      <a:pPr marL="0" marR="0" algn="ctr">
                        <a:spcBef>
                          <a:spcPts val="0"/>
                        </a:spcBef>
                        <a:spcAft>
                          <a:spcPts val="0"/>
                        </a:spcAft>
                      </a:pPr>
                      <a:r>
                        <a:rPr lang="en-US" sz="1600" b="1" dirty="0">
                          <a:solidFill>
                            <a:schemeClr val="bg1"/>
                          </a:solidFill>
                          <a:effectLst/>
                          <a:latin typeface="Cambria" panose="02040503050406030204" pitchFamily="18" charset="0"/>
                          <a:ea typeface="Times New Roman"/>
                        </a:rPr>
                        <a:t>Grade</a:t>
                      </a:r>
                      <a:endParaRPr lang="en-US" sz="1400" b="1" dirty="0">
                        <a:solidFill>
                          <a:schemeClr val="bg1"/>
                        </a:solidFill>
                        <a:effectLst/>
                        <a:latin typeface="Cambria" panose="02040503050406030204" pitchFamily="18" charset="0"/>
                        <a:ea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b="1" dirty="0">
                          <a:solidFill>
                            <a:schemeClr val="bg1"/>
                          </a:solidFill>
                          <a:effectLst/>
                          <a:latin typeface="Cambria" panose="02040503050406030204" pitchFamily="18" charset="0"/>
                          <a:ea typeface="Times New Roman"/>
                        </a:rPr>
                        <a:t>College Prep &amp; Accelerated Courses</a:t>
                      </a:r>
                      <a:endParaRPr lang="en-US" sz="1400" b="1" dirty="0">
                        <a:solidFill>
                          <a:schemeClr val="bg1"/>
                        </a:solidFill>
                        <a:effectLst/>
                        <a:latin typeface="Cambria" panose="02040503050406030204" pitchFamily="18" charset="0"/>
                        <a:ea typeface="Times New Roman"/>
                      </a:endParaRPr>
                    </a:p>
                  </a:txBody>
                  <a:tcPr marL="68580" marR="68580" marT="0" marB="0" anchor="ctr"/>
                </a:tc>
                <a:tc>
                  <a:txBody>
                    <a:bodyPr/>
                    <a:lstStyle/>
                    <a:p>
                      <a:pPr marL="0" marR="0" algn="ctr">
                        <a:spcBef>
                          <a:spcPts val="0"/>
                        </a:spcBef>
                        <a:spcAft>
                          <a:spcPts val="0"/>
                        </a:spcAft>
                      </a:pPr>
                      <a:r>
                        <a:rPr lang="en-US" sz="1600" b="1" dirty="0">
                          <a:solidFill>
                            <a:schemeClr val="bg1"/>
                          </a:solidFill>
                          <a:effectLst/>
                          <a:latin typeface="Cambria" panose="02040503050406030204" pitchFamily="18" charset="0"/>
                          <a:ea typeface="Times New Roman"/>
                        </a:rPr>
                        <a:t>Honors Courses</a:t>
                      </a:r>
                      <a:endParaRPr lang="en-US" sz="1400" b="1" dirty="0">
                        <a:solidFill>
                          <a:schemeClr val="bg1"/>
                        </a:solidFill>
                        <a:effectLst/>
                        <a:latin typeface="Cambria" panose="02040503050406030204" pitchFamily="18" charset="0"/>
                        <a:ea typeface="Times New Roman"/>
                      </a:endParaRPr>
                    </a:p>
                  </a:txBody>
                  <a:tcPr marL="68580" marR="68580" marT="0" marB="0" anchor="ctr"/>
                </a:tc>
                <a:tc>
                  <a:txBody>
                    <a:bodyPr/>
                    <a:lstStyle/>
                    <a:p>
                      <a:pPr marL="0" marR="0" algn="ctr">
                        <a:spcBef>
                          <a:spcPts val="0"/>
                        </a:spcBef>
                        <a:spcAft>
                          <a:spcPts val="0"/>
                        </a:spcAft>
                      </a:pPr>
                      <a:r>
                        <a:rPr lang="en-US" sz="1600" b="1" dirty="0">
                          <a:solidFill>
                            <a:schemeClr val="bg1"/>
                          </a:solidFill>
                          <a:effectLst/>
                          <a:latin typeface="Cambria" panose="02040503050406030204" pitchFamily="18" charset="0"/>
                          <a:ea typeface="Times New Roman"/>
                        </a:rPr>
                        <a:t>AP Courses </a:t>
                      </a:r>
                      <a:endParaRPr lang="en-US" sz="1400" b="1" dirty="0">
                        <a:solidFill>
                          <a:schemeClr val="bg1"/>
                        </a:solidFill>
                        <a:effectLst/>
                        <a:latin typeface="Cambria" panose="02040503050406030204" pitchFamily="18" charset="0"/>
                        <a:ea typeface="Times New Roman"/>
                      </a:endParaRPr>
                    </a:p>
                  </a:txBody>
                  <a:tcPr marL="68580" marR="68580" marT="0" marB="0" anchor="ctr"/>
                </a:tc>
                <a:extLst>
                  <a:ext uri="{0D108BD9-81ED-4DB2-BD59-A6C34878D82A}">
                    <a16:rowId xmlns:a16="http://schemas.microsoft.com/office/drawing/2014/main" val="10000"/>
                  </a:ext>
                </a:extLst>
              </a:tr>
              <a:tr h="375931">
                <a:tc>
                  <a:txBody>
                    <a:bodyPr/>
                    <a:lstStyle/>
                    <a:p>
                      <a:pPr marL="0" marR="0" algn="ctr">
                        <a:spcBef>
                          <a:spcPts val="0"/>
                        </a:spcBef>
                        <a:spcAft>
                          <a:spcPts val="0"/>
                        </a:spcAft>
                      </a:pPr>
                      <a:r>
                        <a:rPr lang="en-US" sz="2000" b="1" dirty="0">
                          <a:solidFill>
                            <a:srgbClr val="000000"/>
                          </a:solidFill>
                          <a:effectLst/>
                          <a:latin typeface="Cambria" panose="02040503050406030204" pitchFamily="18" charset="0"/>
                          <a:ea typeface="Times New Roman"/>
                        </a:rPr>
                        <a:t>93-100</a:t>
                      </a:r>
                      <a:endParaRPr lang="en-US" sz="18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2000" b="1" dirty="0">
                          <a:solidFill>
                            <a:srgbClr val="000000"/>
                          </a:solidFill>
                          <a:effectLst/>
                          <a:latin typeface="Cambria" panose="02040503050406030204" pitchFamily="18" charset="0"/>
                          <a:ea typeface="Times New Roman"/>
                        </a:rPr>
                        <a:t>A</a:t>
                      </a:r>
                      <a:endParaRPr lang="en-US" sz="18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4.00</a:t>
                      </a:r>
                      <a:endParaRPr lang="en-US" sz="16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5.00</a:t>
                      </a:r>
                      <a:endParaRPr lang="en-US" sz="1600" b="1" dirty="0">
                        <a:effectLst/>
                        <a:latin typeface="Cambria" panose="02040503050406030204" pitchFamily="18" charset="0"/>
                        <a:ea typeface="Times New Roman"/>
                      </a:endParaRPr>
                    </a:p>
                  </a:txBody>
                  <a:tcPr marL="68580" marR="68580" marT="0" marB="0" anchor="b"/>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5.00</a:t>
                      </a:r>
                      <a:endParaRPr lang="en-US" sz="1600" b="1" dirty="0">
                        <a:effectLst/>
                        <a:latin typeface="Cambria" panose="02040503050406030204" pitchFamily="18" charset="0"/>
                        <a:ea typeface="Times New Roman"/>
                      </a:endParaRPr>
                    </a:p>
                  </a:txBody>
                  <a:tcPr marL="68580" marR="68580" marT="0" marB="0" anchor="b"/>
                </a:tc>
                <a:extLst>
                  <a:ext uri="{0D108BD9-81ED-4DB2-BD59-A6C34878D82A}">
                    <a16:rowId xmlns:a16="http://schemas.microsoft.com/office/drawing/2014/main" val="10001"/>
                  </a:ext>
                </a:extLst>
              </a:tr>
              <a:tr h="375931">
                <a:tc>
                  <a:txBody>
                    <a:bodyPr/>
                    <a:lstStyle/>
                    <a:p>
                      <a:pPr marL="0" marR="0" algn="ctr">
                        <a:spcBef>
                          <a:spcPts val="0"/>
                        </a:spcBef>
                        <a:spcAft>
                          <a:spcPts val="0"/>
                        </a:spcAft>
                      </a:pPr>
                      <a:r>
                        <a:rPr lang="en-US" sz="2000" b="1" dirty="0">
                          <a:solidFill>
                            <a:srgbClr val="000000"/>
                          </a:solidFill>
                          <a:effectLst/>
                          <a:latin typeface="Cambria" panose="02040503050406030204" pitchFamily="18" charset="0"/>
                          <a:ea typeface="Times New Roman"/>
                        </a:rPr>
                        <a:t>90-92</a:t>
                      </a:r>
                      <a:endParaRPr lang="en-US" sz="18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2000" b="1" dirty="0" smtClean="0">
                          <a:solidFill>
                            <a:srgbClr val="000000"/>
                          </a:solidFill>
                          <a:effectLst/>
                          <a:latin typeface="Cambria" panose="02040503050406030204" pitchFamily="18" charset="0"/>
                          <a:ea typeface="Times New Roman"/>
                        </a:rPr>
                        <a:t> A-</a:t>
                      </a:r>
                      <a:endParaRPr lang="en-US" sz="18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3.67</a:t>
                      </a:r>
                      <a:endParaRPr lang="en-US" sz="16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4.67</a:t>
                      </a:r>
                      <a:endParaRPr lang="en-US" sz="1600" b="1" dirty="0">
                        <a:effectLst/>
                        <a:latin typeface="Cambria" panose="02040503050406030204" pitchFamily="18" charset="0"/>
                        <a:ea typeface="Times New Roman"/>
                      </a:endParaRPr>
                    </a:p>
                  </a:txBody>
                  <a:tcPr marL="68580" marR="68580" marT="0" marB="0" anchor="b"/>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4.67</a:t>
                      </a:r>
                      <a:endParaRPr lang="en-US" sz="1600" b="1" dirty="0">
                        <a:effectLst/>
                        <a:latin typeface="Cambria" panose="02040503050406030204" pitchFamily="18" charset="0"/>
                        <a:ea typeface="Times New Roman"/>
                      </a:endParaRPr>
                    </a:p>
                  </a:txBody>
                  <a:tcPr marL="68580" marR="68580" marT="0" marB="0" anchor="b"/>
                </a:tc>
                <a:extLst>
                  <a:ext uri="{0D108BD9-81ED-4DB2-BD59-A6C34878D82A}">
                    <a16:rowId xmlns:a16="http://schemas.microsoft.com/office/drawing/2014/main" val="10002"/>
                  </a:ext>
                </a:extLst>
              </a:tr>
              <a:tr h="375931">
                <a:tc>
                  <a:txBody>
                    <a:bodyPr/>
                    <a:lstStyle/>
                    <a:p>
                      <a:pPr marL="0" marR="0" algn="ctr">
                        <a:spcBef>
                          <a:spcPts val="0"/>
                        </a:spcBef>
                        <a:spcAft>
                          <a:spcPts val="0"/>
                        </a:spcAft>
                      </a:pPr>
                      <a:r>
                        <a:rPr lang="en-US" sz="2000" b="1" dirty="0">
                          <a:solidFill>
                            <a:srgbClr val="000000"/>
                          </a:solidFill>
                          <a:effectLst/>
                          <a:latin typeface="Cambria" panose="02040503050406030204" pitchFamily="18" charset="0"/>
                          <a:ea typeface="Times New Roman"/>
                        </a:rPr>
                        <a:t>87-89</a:t>
                      </a:r>
                      <a:endParaRPr lang="en-US" sz="18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2000" b="1" dirty="0" smtClean="0">
                          <a:solidFill>
                            <a:srgbClr val="000000"/>
                          </a:solidFill>
                          <a:effectLst/>
                          <a:latin typeface="Cambria" panose="02040503050406030204" pitchFamily="18" charset="0"/>
                          <a:ea typeface="Times New Roman"/>
                        </a:rPr>
                        <a:t>  B</a:t>
                      </a:r>
                      <a:r>
                        <a:rPr lang="en-US" sz="2000" b="1" dirty="0">
                          <a:solidFill>
                            <a:srgbClr val="000000"/>
                          </a:solidFill>
                          <a:effectLst/>
                          <a:latin typeface="Cambria" panose="02040503050406030204" pitchFamily="18" charset="0"/>
                          <a:ea typeface="Times New Roman"/>
                        </a:rPr>
                        <a:t>+</a:t>
                      </a:r>
                      <a:endParaRPr lang="en-US" sz="18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3.33</a:t>
                      </a:r>
                      <a:endParaRPr lang="en-US" sz="16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4.33</a:t>
                      </a:r>
                      <a:endParaRPr lang="en-US" sz="1600" b="1" dirty="0">
                        <a:effectLst/>
                        <a:latin typeface="Cambria" panose="02040503050406030204" pitchFamily="18" charset="0"/>
                        <a:ea typeface="Times New Roman"/>
                      </a:endParaRPr>
                    </a:p>
                  </a:txBody>
                  <a:tcPr marL="68580" marR="68580" marT="0" marB="0" anchor="b"/>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4.33</a:t>
                      </a:r>
                      <a:endParaRPr lang="en-US" sz="1600" b="1" dirty="0">
                        <a:effectLst/>
                        <a:latin typeface="Cambria" panose="02040503050406030204" pitchFamily="18" charset="0"/>
                        <a:ea typeface="Times New Roman"/>
                      </a:endParaRPr>
                    </a:p>
                  </a:txBody>
                  <a:tcPr marL="68580" marR="68580" marT="0" marB="0" anchor="b"/>
                </a:tc>
                <a:extLst>
                  <a:ext uri="{0D108BD9-81ED-4DB2-BD59-A6C34878D82A}">
                    <a16:rowId xmlns:a16="http://schemas.microsoft.com/office/drawing/2014/main" val="10003"/>
                  </a:ext>
                </a:extLst>
              </a:tr>
              <a:tr h="375931">
                <a:tc>
                  <a:txBody>
                    <a:bodyPr/>
                    <a:lstStyle/>
                    <a:p>
                      <a:pPr marL="0" marR="0" algn="ctr">
                        <a:spcBef>
                          <a:spcPts val="0"/>
                        </a:spcBef>
                        <a:spcAft>
                          <a:spcPts val="0"/>
                        </a:spcAft>
                      </a:pPr>
                      <a:r>
                        <a:rPr lang="en-US" sz="2000" b="1" dirty="0">
                          <a:solidFill>
                            <a:srgbClr val="000000"/>
                          </a:solidFill>
                          <a:effectLst/>
                          <a:latin typeface="Cambria" panose="02040503050406030204" pitchFamily="18" charset="0"/>
                          <a:ea typeface="Times New Roman"/>
                        </a:rPr>
                        <a:t>83-86</a:t>
                      </a:r>
                      <a:endParaRPr lang="en-US" sz="18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2000" b="1" dirty="0">
                          <a:solidFill>
                            <a:srgbClr val="000000"/>
                          </a:solidFill>
                          <a:effectLst/>
                          <a:latin typeface="Cambria" panose="02040503050406030204" pitchFamily="18" charset="0"/>
                          <a:ea typeface="Times New Roman"/>
                        </a:rPr>
                        <a:t>B</a:t>
                      </a:r>
                      <a:endParaRPr lang="en-US" sz="18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3.00</a:t>
                      </a:r>
                      <a:endParaRPr lang="en-US" sz="16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4.00</a:t>
                      </a:r>
                      <a:endParaRPr lang="en-US" sz="1600" b="1" dirty="0">
                        <a:effectLst/>
                        <a:latin typeface="Cambria" panose="02040503050406030204" pitchFamily="18" charset="0"/>
                        <a:ea typeface="Times New Roman"/>
                      </a:endParaRPr>
                    </a:p>
                  </a:txBody>
                  <a:tcPr marL="68580" marR="68580" marT="0" marB="0" anchor="b"/>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4.00</a:t>
                      </a:r>
                      <a:endParaRPr lang="en-US" sz="1600" b="1" dirty="0">
                        <a:effectLst/>
                        <a:latin typeface="Cambria" panose="02040503050406030204" pitchFamily="18" charset="0"/>
                        <a:ea typeface="Times New Roman"/>
                      </a:endParaRPr>
                    </a:p>
                  </a:txBody>
                  <a:tcPr marL="68580" marR="68580" marT="0" marB="0" anchor="b"/>
                </a:tc>
                <a:extLst>
                  <a:ext uri="{0D108BD9-81ED-4DB2-BD59-A6C34878D82A}">
                    <a16:rowId xmlns:a16="http://schemas.microsoft.com/office/drawing/2014/main" val="10004"/>
                  </a:ext>
                </a:extLst>
              </a:tr>
              <a:tr h="375931">
                <a:tc>
                  <a:txBody>
                    <a:bodyPr/>
                    <a:lstStyle/>
                    <a:p>
                      <a:pPr marL="0" marR="0" algn="ctr">
                        <a:spcBef>
                          <a:spcPts val="0"/>
                        </a:spcBef>
                        <a:spcAft>
                          <a:spcPts val="0"/>
                        </a:spcAft>
                      </a:pPr>
                      <a:r>
                        <a:rPr lang="en-US" sz="2000" b="1" dirty="0">
                          <a:solidFill>
                            <a:srgbClr val="000000"/>
                          </a:solidFill>
                          <a:effectLst/>
                          <a:latin typeface="Cambria" panose="02040503050406030204" pitchFamily="18" charset="0"/>
                          <a:ea typeface="Times New Roman"/>
                        </a:rPr>
                        <a:t>80-82</a:t>
                      </a:r>
                      <a:endParaRPr lang="en-US" sz="18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2000" b="1" dirty="0" smtClean="0">
                          <a:solidFill>
                            <a:srgbClr val="000000"/>
                          </a:solidFill>
                          <a:effectLst/>
                          <a:latin typeface="Cambria" panose="02040503050406030204" pitchFamily="18" charset="0"/>
                          <a:ea typeface="Times New Roman"/>
                        </a:rPr>
                        <a:t> B-</a:t>
                      </a:r>
                      <a:endParaRPr lang="en-US" sz="18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2.67</a:t>
                      </a:r>
                      <a:endParaRPr lang="en-US" sz="16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3.67</a:t>
                      </a:r>
                      <a:endParaRPr lang="en-US" sz="1600" b="1" dirty="0">
                        <a:effectLst/>
                        <a:latin typeface="Cambria" panose="02040503050406030204" pitchFamily="18" charset="0"/>
                        <a:ea typeface="Times New Roman"/>
                      </a:endParaRPr>
                    </a:p>
                  </a:txBody>
                  <a:tcPr marL="68580" marR="68580" marT="0" marB="0" anchor="b"/>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3.67</a:t>
                      </a:r>
                      <a:endParaRPr lang="en-US" sz="1600" b="1" dirty="0">
                        <a:effectLst/>
                        <a:latin typeface="Cambria" panose="02040503050406030204" pitchFamily="18" charset="0"/>
                        <a:ea typeface="Times New Roman"/>
                      </a:endParaRPr>
                    </a:p>
                  </a:txBody>
                  <a:tcPr marL="68580" marR="68580" marT="0" marB="0" anchor="b"/>
                </a:tc>
                <a:extLst>
                  <a:ext uri="{0D108BD9-81ED-4DB2-BD59-A6C34878D82A}">
                    <a16:rowId xmlns:a16="http://schemas.microsoft.com/office/drawing/2014/main" val="10005"/>
                  </a:ext>
                </a:extLst>
              </a:tr>
              <a:tr h="375931">
                <a:tc>
                  <a:txBody>
                    <a:bodyPr/>
                    <a:lstStyle/>
                    <a:p>
                      <a:pPr marL="0" marR="0" algn="ctr">
                        <a:spcBef>
                          <a:spcPts val="0"/>
                        </a:spcBef>
                        <a:spcAft>
                          <a:spcPts val="0"/>
                        </a:spcAft>
                      </a:pPr>
                      <a:r>
                        <a:rPr lang="en-US" sz="2000" b="1" dirty="0">
                          <a:solidFill>
                            <a:srgbClr val="000000"/>
                          </a:solidFill>
                          <a:effectLst/>
                          <a:latin typeface="Cambria" panose="02040503050406030204" pitchFamily="18" charset="0"/>
                          <a:ea typeface="Times New Roman"/>
                        </a:rPr>
                        <a:t>77-79</a:t>
                      </a:r>
                      <a:endParaRPr lang="en-US" sz="18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2000" b="1" dirty="0" smtClean="0">
                          <a:solidFill>
                            <a:srgbClr val="000000"/>
                          </a:solidFill>
                          <a:effectLst/>
                          <a:latin typeface="Cambria" panose="02040503050406030204" pitchFamily="18" charset="0"/>
                          <a:ea typeface="Times New Roman"/>
                        </a:rPr>
                        <a:t>  C</a:t>
                      </a:r>
                      <a:r>
                        <a:rPr lang="en-US" sz="2000" b="1" dirty="0">
                          <a:solidFill>
                            <a:srgbClr val="000000"/>
                          </a:solidFill>
                          <a:effectLst/>
                          <a:latin typeface="Cambria" panose="02040503050406030204" pitchFamily="18" charset="0"/>
                          <a:ea typeface="Times New Roman"/>
                        </a:rPr>
                        <a:t>+</a:t>
                      </a:r>
                      <a:endParaRPr lang="en-US" sz="18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2.33</a:t>
                      </a:r>
                      <a:endParaRPr lang="en-US" sz="16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3.33</a:t>
                      </a:r>
                      <a:endParaRPr lang="en-US" sz="1600" b="1" dirty="0">
                        <a:effectLst/>
                        <a:latin typeface="Cambria" panose="02040503050406030204" pitchFamily="18" charset="0"/>
                        <a:ea typeface="Times New Roman"/>
                      </a:endParaRPr>
                    </a:p>
                  </a:txBody>
                  <a:tcPr marL="68580" marR="68580" marT="0" marB="0" anchor="b"/>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3.33</a:t>
                      </a:r>
                      <a:endParaRPr lang="en-US" sz="1600" b="1" dirty="0">
                        <a:effectLst/>
                        <a:latin typeface="Cambria" panose="02040503050406030204" pitchFamily="18" charset="0"/>
                        <a:ea typeface="Times New Roman"/>
                      </a:endParaRPr>
                    </a:p>
                  </a:txBody>
                  <a:tcPr marL="68580" marR="68580" marT="0" marB="0" anchor="b"/>
                </a:tc>
                <a:extLst>
                  <a:ext uri="{0D108BD9-81ED-4DB2-BD59-A6C34878D82A}">
                    <a16:rowId xmlns:a16="http://schemas.microsoft.com/office/drawing/2014/main" val="10006"/>
                  </a:ext>
                </a:extLst>
              </a:tr>
              <a:tr h="375931">
                <a:tc>
                  <a:txBody>
                    <a:bodyPr/>
                    <a:lstStyle/>
                    <a:p>
                      <a:pPr marL="0" marR="0" algn="ctr">
                        <a:spcBef>
                          <a:spcPts val="0"/>
                        </a:spcBef>
                        <a:spcAft>
                          <a:spcPts val="0"/>
                        </a:spcAft>
                      </a:pPr>
                      <a:r>
                        <a:rPr lang="en-US" sz="2000" b="1" dirty="0">
                          <a:solidFill>
                            <a:srgbClr val="000000"/>
                          </a:solidFill>
                          <a:effectLst/>
                          <a:latin typeface="Cambria" panose="02040503050406030204" pitchFamily="18" charset="0"/>
                          <a:ea typeface="Times New Roman"/>
                        </a:rPr>
                        <a:t>73-76</a:t>
                      </a:r>
                      <a:endParaRPr lang="en-US" sz="18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2000" b="1" dirty="0">
                          <a:solidFill>
                            <a:srgbClr val="000000"/>
                          </a:solidFill>
                          <a:effectLst/>
                          <a:latin typeface="Cambria" panose="02040503050406030204" pitchFamily="18" charset="0"/>
                          <a:ea typeface="Times New Roman"/>
                        </a:rPr>
                        <a:t>C</a:t>
                      </a:r>
                      <a:endParaRPr lang="en-US" sz="18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2.00</a:t>
                      </a:r>
                      <a:endParaRPr lang="en-US" sz="16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3.00</a:t>
                      </a:r>
                      <a:endParaRPr lang="en-US" sz="1600" b="1" dirty="0">
                        <a:effectLst/>
                        <a:latin typeface="Cambria" panose="02040503050406030204" pitchFamily="18" charset="0"/>
                        <a:ea typeface="Times New Roman"/>
                      </a:endParaRPr>
                    </a:p>
                  </a:txBody>
                  <a:tcPr marL="68580" marR="68580" marT="0" marB="0" anchor="b"/>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3.00</a:t>
                      </a:r>
                      <a:endParaRPr lang="en-US" sz="1600" b="1" dirty="0">
                        <a:effectLst/>
                        <a:latin typeface="Cambria" panose="02040503050406030204" pitchFamily="18" charset="0"/>
                        <a:ea typeface="Times New Roman"/>
                      </a:endParaRPr>
                    </a:p>
                  </a:txBody>
                  <a:tcPr marL="68580" marR="68580" marT="0" marB="0" anchor="b"/>
                </a:tc>
                <a:extLst>
                  <a:ext uri="{0D108BD9-81ED-4DB2-BD59-A6C34878D82A}">
                    <a16:rowId xmlns:a16="http://schemas.microsoft.com/office/drawing/2014/main" val="10007"/>
                  </a:ext>
                </a:extLst>
              </a:tr>
              <a:tr h="375931">
                <a:tc>
                  <a:txBody>
                    <a:bodyPr/>
                    <a:lstStyle/>
                    <a:p>
                      <a:pPr marL="0" marR="0" algn="ctr">
                        <a:spcBef>
                          <a:spcPts val="0"/>
                        </a:spcBef>
                        <a:spcAft>
                          <a:spcPts val="0"/>
                        </a:spcAft>
                      </a:pPr>
                      <a:r>
                        <a:rPr lang="en-US" sz="2000" b="1" dirty="0">
                          <a:solidFill>
                            <a:srgbClr val="000000"/>
                          </a:solidFill>
                          <a:effectLst/>
                          <a:latin typeface="Cambria" panose="02040503050406030204" pitchFamily="18" charset="0"/>
                          <a:ea typeface="Times New Roman"/>
                        </a:rPr>
                        <a:t>70-72</a:t>
                      </a:r>
                      <a:endParaRPr lang="en-US" sz="18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2000" b="1" dirty="0" smtClean="0">
                          <a:solidFill>
                            <a:srgbClr val="000000"/>
                          </a:solidFill>
                          <a:effectLst/>
                          <a:latin typeface="Cambria" panose="02040503050406030204" pitchFamily="18" charset="0"/>
                          <a:ea typeface="Times New Roman"/>
                        </a:rPr>
                        <a:t> C-</a:t>
                      </a:r>
                      <a:endParaRPr lang="en-US" sz="18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1.67</a:t>
                      </a:r>
                      <a:endParaRPr lang="en-US" sz="16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2.67</a:t>
                      </a:r>
                      <a:endParaRPr lang="en-US" sz="1600" b="1" dirty="0">
                        <a:effectLst/>
                        <a:latin typeface="Cambria" panose="02040503050406030204" pitchFamily="18" charset="0"/>
                        <a:ea typeface="Times New Roman"/>
                      </a:endParaRPr>
                    </a:p>
                  </a:txBody>
                  <a:tcPr marL="68580" marR="68580" marT="0" marB="0" anchor="b"/>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2.67</a:t>
                      </a:r>
                      <a:endParaRPr lang="en-US" sz="1600" b="1" dirty="0">
                        <a:effectLst/>
                        <a:latin typeface="Cambria" panose="02040503050406030204" pitchFamily="18" charset="0"/>
                        <a:ea typeface="Times New Roman"/>
                      </a:endParaRPr>
                    </a:p>
                  </a:txBody>
                  <a:tcPr marL="68580" marR="68580" marT="0" marB="0" anchor="b"/>
                </a:tc>
                <a:extLst>
                  <a:ext uri="{0D108BD9-81ED-4DB2-BD59-A6C34878D82A}">
                    <a16:rowId xmlns:a16="http://schemas.microsoft.com/office/drawing/2014/main" val="10008"/>
                  </a:ext>
                </a:extLst>
              </a:tr>
              <a:tr h="375931">
                <a:tc>
                  <a:txBody>
                    <a:bodyPr/>
                    <a:lstStyle/>
                    <a:p>
                      <a:pPr marL="0" marR="0" algn="ctr">
                        <a:spcBef>
                          <a:spcPts val="0"/>
                        </a:spcBef>
                        <a:spcAft>
                          <a:spcPts val="0"/>
                        </a:spcAft>
                      </a:pPr>
                      <a:r>
                        <a:rPr lang="en-US" sz="2000" b="1" dirty="0">
                          <a:solidFill>
                            <a:srgbClr val="000000"/>
                          </a:solidFill>
                          <a:effectLst/>
                          <a:latin typeface="Cambria" panose="02040503050406030204" pitchFamily="18" charset="0"/>
                          <a:ea typeface="Times New Roman"/>
                        </a:rPr>
                        <a:t>67-69</a:t>
                      </a:r>
                      <a:endParaRPr lang="en-US" sz="18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2000" b="1" dirty="0" smtClean="0">
                          <a:solidFill>
                            <a:srgbClr val="000000"/>
                          </a:solidFill>
                          <a:effectLst/>
                          <a:latin typeface="Cambria" panose="02040503050406030204" pitchFamily="18" charset="0"/>
                          <a:ea typeface="Times New Roman"/>
                        </a:rPr>
                        <a:t>  D</a:t>
                      </a:r>
                      <a:r>
                        <a:rPr lang="en-US" sz="2000" b="1" dirty="0">
                          <a:solidFill>
                            <a:srgbClr val="000000"/>
                          </a:solidFill>
                          <a:effectLst/>
                          <a:latin typeface="Cambria" panose="02040503050406030204" pitchFamily="18" charset="0"/>
                          <a:ea typeface="Times New Roman"/>
                        </a:rPr>
                        <a:t>+</a:t>
                      </a:r>
                      <a:endParaRPr lang="en-US" sz="18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1.33</a:t>
                      </a:r>
                      <a:endParaRPr lang="en-US" sz="16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2.33</a:t>
                      </a:r>
                      <a:endParaRPr lang="en-US" sz="1600" b="1" dirty="0">
                        <a:effectLst/>
                        <a:latin typeface="Cambria" panose="02040503050406030204" pitchFamily="18" charset="0"/>
                        <a:ea typeface="Times New Roman"/>
                      </a:endParaRPr>
                    </a:p>
                  </a:txBody>
                  <a:tcPr marL="68580" marR="68580" marT="0" marB="0" anchor="b"/>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2.33</a:t>
                      </a:r>
                      <a:endParaRPr lang="en-US" sz="1600" b="1" dirty="0">
                        <a:effectLst/>
                        <a:latin typeface="Cambria" panose="02040503050406030204" pitchFamily="18" charset="0"/>
                        <a:ea typeface="Times New Roman"/>
                      </a:endParaRPr>
                    </a:p>
                  </a:txBody>
                  <a:tcPr marL="68580" marR="68580" marT="0" marB="0" anchor="b"/>
                </a:tc>
                <a:extLst>
                  <a:ext uri="{0D108BD9-81ED-4DB2-BD59-A6C34878D82A}">
                    <a16:rowId xmlns:a16="http://schemas.microsoft.com/office/drawing/2014/main" val="10009"/>
                  </a:ext>
                </a:extLst>
              </a:tr>
              <a:tr h="375931">
                <a:tc>
                  <a:txBody>
                    <a:bodyPr/>
                    <a:lstStyle/>
                    <a:p>
                      <a:pPr marL="0" marR="0" algn="ctr">
                        <a:spcBef>
                          <a:spcPts val="0"/>
                        </a:spcBef>
                        <a:spcAft>
                          <a:spcPts val="0"/>
                        </a:spcAft>
                      </a:pPr>
                      <a:r>
                        <a:rPr lang="en-US" sz="2000" b="1" dirty="0">
                          <a:solidFill>
                            <a:srgbClr val="000000"/>
                          </a:solidFill>
                          <a:effectLst/>
                          <a:latin typeface="Cambria" panose="02040503050406030204" pitchFamily="18" charset="0"/>
                          <a:ea typeface="Times New Roman"/>
                        </a:rPr>
                        <a:t>65-66</a:t>
                      </a:r>
                      <a:endParaRPr lang="en-US" sz="18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2000" b="1" dirty="0">
                          <a:solidFill>
                            <a:srgbClr val="000000"/>
                          </a:solidFill>
                          <a:effectLst/>
                          <a:latin typeface="Cambria" panose="02040503050406030204" pitchFamily="18" charset="0"/>
                          <a:ea typeface="Times New Roman"/>
                        </a:rPr>
                        <a:t>D</a:t>
                      </a:r>
                      <a:endParaRPr lang="en-US" sz="18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1.00</a:t>
                      </a:r>
                      <a:endParaRPr lang="en-US" sz="16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2.00</a:t>
                      </a:r>
                      <a:endParaRPr lang="en-US" sz="1600" b="1" dirty="0">
                        <a:effectLst/>
                        <a:latin typeface="Cambria" panose="02040503050406030204" pitchFamily="18" charset="0"/>
                        <a:ea typeface="Times New Roman"/>
                      </a:endParaRPr>
                    </a:p>
                  </a:txBody>
                  <a:tcPr marL="68580" marR="68580" marT="0" marB="0" anchor="b"/>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2.00</a:t>
                      </a:r>
                      <a:endParaRPr lang="en-US" sz="1600" b="1" dirty="0">
                        <a:effectLst/>
                        <a:latin typeface="Cambria" panose="02040503050406030204" pitchFamily="18" charset="0"/>
                        <a:ea typeface="Times New Roman"/>
                      </a:endParaRPr>
                    </a:p>
                  </a:txBody>
                  <a:tcPr marL="68580" marR="68580" marT="0" marB="0" anchor="b"/>
                </a:tc>
                <a:extLst>
                  <a:ext uri="{0D108BD9-81ED-4DB2-BD59-A6C34878D82A}">
                    <a16:rowId xmlns:a16="http://schemas.microsoft.com/office/drawing/2014/main" val="10010"/>
                  </a:ext>
                </a:extLst>
              </a:tr>
              <a:tr h="375931">
                <a:tc>
                  <a:txBody>
                    <a:bodyPr/>
                    <a:lstStyle/>
                    <a:p>
                      <a:pPr marL="0" marR="0" algn="ctr">
                        <a:spcBef>
                          <a:spcPts val="0"/>
                        </a:spcBef>
                        <a:spcAft>
                          <a:spcPts val="0"/>
                        </a:spcAft>
                      </a:pPr>
                      <a:r>
                        <a:rPr lang="en-US" sz="2000" b="1" dirty="0">
                          <a:solidFill>
                            <a:srgbClr val="000000"/>
                          </a:solidFill>
                          <a:effectLst/>
                          <a:latin typeface="Cambria" panose="02040503050406030204" pitchFamily="18" charset="0"/>
                          <a:ea typeface="Times New Roman"/>
                        </a:rPr>
                        <a:t>Below 65</a:t>
                      </a:r>
                      <a:endParaRPr lang="en-US" sz="18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2000" b="1" dirty="0">
                          <a:solidFill>
                            <a:srgbClr val="000000"/>
                          </a:solidFill>
                          <a:effectLst/>
                          <a:latin typeface="Cambria" panose="02040503050406030204" pitchFamily="18" charset="0"/>
                          <a:ea typeface="Times New Roman"/>
                        </a:rPr>
                        <a:t>F</a:t>
                      </a:r>
                      <a:endParaRPr lang="en-US" sz="18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0.00</a:t>
                      </a:r>
                      <a:endParaRPr lang="en-US" sz="1600" b="1" dirty="0">
                        <a:effectLst/>
                        <a:latin typeface="Cambria" panose="02040503050406030204" pitchFamily="18" charset="0"/>
                        <a:ea typeface="Times New Roman"/>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0.00</a:t>
                      </a:r>
                      <a:endParaRPr lang="en-US" sz="1600" b="1" dirty="0">
                        <a:effectLst/>
                        <a:latin typeface="Cambria" panose="02040503050406030204" pitchFamily="18" charset="0"/>
                        <a:ea typeface="Times New Roman"/>
                      </a:endParaRPr>
                    </a:p>
                  </a:txBody>
                  <a:tcPr marL="68580" marR="68580" marT="0" marB="0" anchor="b"/>
                </a:tc>
                <a:tc>
                  <a:txBody>
                    <a:bodyPr/>
                    <a:lstStyle/>
                    <a:p>
                      <a:pPr marL="0" marR="0" algn="ctr">
                        <a:spcBef>
                          <a:spcPts val="0"/>
                        </a:spcBef>
                        <a:spcAft>
                          <a:spcPts val="0"/>
                        </a:spcAft>
                      </a:pPr>
                      <a:r>
                        <a:rPr lang="en-US" sz="1800" b="1" dirty="0">
                          <a:solidFill>
                            <a:srgbClr val="000000"/>
                          </a:solidFill>
                          <a:effectLst/>
                          <a:latin typeface="Cambria" panose="02040503050406030204" pitchFamily="18" charset="0"/>
                          <a:ea typeface="Times New Roman"/>
                        </a:rPr>
                        <a:t>0.00</a:t>
                      </a:r>
                      <a:endParaRPr lang="en-US" sz="1600" b="1" dirty="0">
                        <a:effectLst/>
                        <a:latin typeface="Cambria" panose="02040503050406030204" pitchFamily="18" charset="0"/>
                        <a:ea typeface="Times New Roman"/>
                      </a:endParaRPr>
                    </a:p>
                  </a:txBody>
                  <a:tcPr marL="68580" marR="68580" marT="0" marB="0" anchor="b"/>
                </a:tc>
                <a:extLst>
                  <a:ext uri="{0D108BD9-81ED-4DB2-BD59-A6C34878D82A}">
                    <a16:rowId xmlns:a16="http://schemas.microsoft.com/office/drawing/2014/main" val="10011"/>
                  </a:ext>
                </a:extLst>
              </a:tr>
            </a:tbl>
          </a:graphicData>
        </a:graphic>
      </p:graphicFrame>
      <p:sp>
        <p:nvSpPr>
          <p:cNvPr id="3" name="Title 2"/>
          <p:cNvSpPr>
            <a:spLocks noGrp="1"/>
          </p:cNvSpPr>
          <p:nvPr>
            <p:ph type="title"/>
          </p:nvPr>
        </p:nvSpPr>
        <p:spPr>
          <a:xfrm>
            <a:off x="457200" y="274638"/>
            <a:ext cx="8229600" cy="792162"/>
          </a:xfrm>
        </p:spPr>
        <p:txBody>
          <a:bodyPr>
            <a:noAutofit/>
          </a:bodyPr>
          <a:lstStyle/>
          <a:p>
            <a:pPr algn="ctr"/>
            <a:r>
              <a:rPr lang="en-US" sz="5400" b="1" u="sng" dirty="0" smtClean="0">
                <a:latin typeface="Calibri" panose="020F0502020204030204" pitchFamily="34" charset="0"/>
              </a:rPr>
              <a:t>Grading System</a:t>
            </a:r>
            <a:endParaRPr lang="en-US" sz="5400" b="1" u="sng" dirty="0">
              <a:latin typeface="Calibri" panose="020F0502020204030204" pitchFamily="34" charset="0"/>
            </a:endParaRPr>
          </a:p>
        </p:txBody>
      </p:sp>
    </p:spTree>
    <p:extLst>
      <p:ext uri="{BB962C8B-B14F-4D97-AF65-F5344CB8AC3E}">
        <p14:creationId xmlns:p14="http://schemas.microsoft.com/office/powerpoint/2010/main" val="2386914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686800" cy="5181600"/>
          </a:xfrm>
          <a:ln>
            <a:solidFill>
              <a:schemeClr val="bg2"/>
            </a:solidFill>
          </a:ln>
        </p:spPr>
        <p:txBody>
          <a:bodyPr>
            <a:normAutofit lnSpcReduction="10000"/>
          </a:bodyPr>
          <a:lstStyle/>
          <a:p>
            <a:pPr>
              <a:defRPr/>
            </a:pPr>
            <a:r>
              <a:rPr lang="en-US" b="1" dirty="0" smtClean="0">
                <a:solidFill>
                  <a:schemeClr val="tx1"/>
                </a:solidFill>
                <a:latin typeface="Calibri" panose="020F0502020204030204" pitchFamily="34" charset="0"/>
              </a:rPr>
              <a:t>Grade </a:t>
            </a:r>
            <a:r>
              <a:rPr lang="en-US" b="1" dirty="0">
                <a:solidFill>
                  <a:schemeClr val="tx1"/>
                </a:solidFill>
                <a:latin typeface="Calibri" panose="020F0502020204030204" pitchFamily="34" charset="0"/>
              </a:rPr>
              <a:t>9 Honors selections are determined by </a:t>
            </a:r>
            <a:r>
              <a:rPr lang="en-US" b="1" dirty="0" smtClean="0">
                <a:solidFill>
                  <a:schemeClr val="tx1"/>
                </a:solidFill>
                <a:latin typeface="Calibri" panose="020F0502020204030204" pitchFamily="34" charset="0"/>
              </a:rPr>
              <a:t>District </a:t>
            </a:r>
            <a:r>
              <a:rPr lang="en-US" b="1" dirty="0">
                <a:solidFill>
                  <a:schemeClr val="tx1"/>
                </a:solidFill>
                <a:latin typeface="Calibri" panose="020F0502020204030204" pitchFamily="34" charset="0"/>
              </a:rPr>
              <a:t>supervisors as per district guidelines </a:t>
            </a:r>
            <a:endParaRPr lang="en-US" sz="2200" b="1" dirty="0">
              <a:solidFill>
                <a:schemeClr val="tx1"/>
              </a:solidFill>
              <a:latin typeface="Calibri" panose="020F0502020204030204" pitchFamily="34" charset="0"/>
            </a:endParaRPr>
          </a:p>
          <a:p>
            <a:pPr>
              <a:defRPr/>
            </a:pPr>
            <a:r>
              <a:rPr lang="en-US" b="1" dirty="0" smtClean="0">
                <a:solidFill>
                  <a:schemeClr val="tx1"/>
                </a:solidFill>
                <a:latin typeface="Calibri" panose="020F0502020204030204" pitchFamily="34" charset="0"/>
              </a:rPr>
              <a:t>The </a:t>
            </a:r>
            <a:r>
              <a:rPr lang="en-US" b="1" dirty="0">
                <a:solidFill>
                  <a:schemeClr val="tx1"/>
                </a:solidFill>
                <a:latin typeface="Calibri" panose="020F0502020204030204" pitchFamily="34" charset="0"/>
              </a:rPr>
              <a:t>maximum number of Honors classes a student can be </a:t>
            </a:r>
            <a:r>
              <a:rPr lang="en-US" b="1" dirty="0" smtClean="0">
                <a:solidFill>
                  <a:schemeClr val="tx1"/>
                </a:solidFill>
                <a:latin typeface="Calibri" panose="020F0502020204030204" pitchFamily="34" charset="0"/>
              </a:rPr>
              <a:t>recommended </a:t>
            </a:r>
            <a:r>
              <a:rPr lang="en-US" b="1" dirty="0">
                <a:solidFill>
                  <a:schemeClr val="tx1"/>
                </a:solidFill>
                <a:latin typeface="Calibri" panose="020F0502020204030204" pitchFamily="34" charset="0"/>
              </a:rPr>
              <a:t>for in grades 9 and 10 is </a:t>
            </a:r>
            <a:r>
              <a:rPr lang="en-US" b="1" u="sng" dirty="0" smtClean="0">
                <a:solidFill>
                  <a:schemeClr val="tx1"/>
                </a:solidFill>
                <a:latin typeface="Calibri" panose="020F0502020204030204" pitchFamily="34" charset="0"/>
              </a:rPr>
              <a:t>four (4)</a:t>
            </a:r>
            <a:r>
              <a:rPr lang="en-US" b="1" dirty="0" smtClean="0">
                <a:solidFill>
                  <a:schemeClr val="tx1"/>
                </a:solidFill>
                <a:latin typeface="Calibri" panose="020F0502020204030204" pitchFamily="34" charset="0"/>
              </a:rPr>
              <a:t>                   </a:t>
            </a:r>
            <a:r>
              <a:rPr lang="en-US" b="1" dirty="0">
                <a:solidFill>
                  <a:schemeClr val="tx1"/>
                </a:solidFill>
                <a:latin typeface="Calibri" panose="020F0502020204030204" pitchFamily="34" charset="0"/>
              </a:rPr>
              <a:t>(English, </a:t>
            </a:r>
            <a:r>
              <a:rPr lang="en-US" b="1" dirty="0" smtClean="0">
                <a:solidFill>
                  <a:schemeClr val="tx1"/>
                </a:solidFill>
                <a:latin typeface="Calibri" panose="020F0502020204030204" pitchFamily="34" charset="0"/>
              </a:rPr>
              <a:t>Mathematics</a:t>
            </a:r>
            <a:r>
              <a:rPr lang="en-US" b="1" dirty="0">
                <a:solidFill>
                  <a:schemeClr val="tx1"/>
                </a:solidFill>
                <a:latin typeface="Calibri" panose="020F0502020204030204" pitchFamily="34" charset="0"/>
              </a:rPr>
              <a:t>, Science and Social Studies).  </a:t>
            </a:r>
          </a:p>
          <a:p>
            <a:pPr>
              <a:defRPr/>
            </a:pPr>
            <a:r>
              <a:rPr lang="en-US" b="1" dirty="0" smtClean="0">
                <a:solidFill>
                  <a:schemeClr val="tx1"/>
                </a:solidFill>
                <a:latin typeface="Calibri" panose="020F0502020204030204" pitchFamily="34" charset="0"/>
              </a:rPr>
              <a:t>In </a:t>
            </a:r>
            <a:r>
              <a:rPr lang="en-US" b="1" u="sng" dirty="0">
                <a:solidFill>
                  <a:schemeClr val="tx1"/>
                </a:solidFill>
                <a:latin typeface="Calibri" panose="020F0502020204030204" pitchFamily="34" charset="0"/>
              </a:rPr>
              <a:t>most</a:t>
            </a:r>
            <a:r>
              <a:rPr lang="en-US" b="1" dirty="0">
                <a:solidFill>
                  <a:schemeClr val="tx1"/>
                </a:solidFill>
                <a:latin typeface="Calibri" panose="020F0502020204030204" pitchFamily="34" charset="0"/>
              </a:rPr>
              <a:t> cases, future valedictorians and salutatorians have had the maximum number of AP/Honors courses in all grades.  </a:t>
            </a:r>
            <a:endParaRPr lang="en-US" b="1" dirty="0" smtClean="0">
              <a:solidFill>
                <a:schemeClr val="tx1"/>
              </a:solidFill>
              <a:latin typeface="Calibri" panose="020F0502020204030204" pitchFamily="34" charset="0"/>
            </a:endParaRPr>
          </a:p>
          <a:p>
            <a:pPr>
              <a:defRPr/>
            </a:pPr>
            <a:r>
              <a:rPr lang="en-US" b="1" dirty="0" smtClean="0">
                <a:solidFill>
                  <a:schemeClr val="tx1"/>
                </a:solidFill>
                <a:latin typeface="Calibri" panose="020F0502020204030204" pitchFamily="34" charset="0"/>
              </a:rPr>
              <a:t>A </a:t>
            </a:r>
            <a:r>
              <a:rPr lang="en-US" b="1" u="sng" dirty="0">
                <a:solidFill>
                  <a:schemeClr val="tx1"/>
                </a:solidFill>
                <a:latin typeface="Calibri" panose="020F0502020204030204" pitchFamily="34" charset="0"/>
              </a:rPr>
              <a:t>fifth</a:t>
            </a:r>
            <a:r>
              <a:rPr lang="en-US" b="1" dirty="0">
                <a:solidFill>
                  <a:schemeClr val="tx1"/>
                </a:solidFill>
                <a:latin typeface="Calibri" panose="020F0502020204030204" pitchFamily="34" charset="0"/>
              </a:rPr>
              <a:t> AP/Honors course should be considered both junior and senior years if becoming a valedictorian and/or salutatorian is a </a:t>
            </a:r>
            <a:r>
              <a:rPr lang="en-US" b="1" dirty="0" smtClean="0">
                <a:solidFill>
                  <a:schemeClr val="tx1"/>
                </a:solidFill>
                <a:latin typeface="Calibri" panose="020F0502020204030204" pitchFamily="34" charset="0"/>
              </a:rPr>
              <a:t>goal.</a:t>
            </a:r>
            <a:endParaRPr lang="en-US" sz="2000" b="1" dirty="0" smtClean="0">
              <a:solidFill>
                <a:schemeClr val="tx1"/>
              </a:solidFill>
              <a:latin typeface="Calibri" panose="020F0502020204030204" pitchFamily="34" charset="0"/>
            </a:endParaRPr>
          </a:p>
          <a:p>
            <a:pPr>
              <a:defRPr/>
            </a:pPr>
            <a:r>
              <a:rPr lang="en-US" b="1" dirty="0" smtClean="0">
                <a:solidFill>
                  <a:schemeClr val="tx1"/>
                </a:solidFill>
                <a:latin typeface="Calibri" panose="020F0502020204030204" pitchFamily="34" charset="0"/>
              </a:rPr>
              <a:t>Ranking </a:t>
            </a:r>
            <a:r>
              <a:rPr lang="en-US" b="1" dirty="0">
                <a:solidFill>
                  <a:schemeClr val="tx1"/>
                </a:solidFill>
                <a:latin typeface="Calibri" panose="020F0502020204030204" pitchFamily="34" charset="0"/>
              </a:rPr>
              <a:t>(in accordance with Board Policy </a:t>
            </a:r>
            <a:r>
              <a:rPr lang="en-US" b="1" dirty="0" smtClean="0">
                <a:solidFill>
                  <a:schemeClr val="tx1"/>
                </a:solidFill>
                <a:latin typeface="Calibri" panose="020F0502020204030204" pitchFamily="34" charset="0"/>
              </a:rPr>
              <a:t>#R2624</a:t>
            </a:r>
            <a:r>
              <a:rPr lang="en-US" b="1" dirty="0">
                <a:solidFill>
                  <a:schemeClr val="tx1"/>
                </a:solidFill>
                <a:latin typeface="Calibri" panose="020F0502020204030204" pitchFamily="34" charset="0"/>
              </a:rPr>
              <a:t>)  </a:t>
            </a:r>
          </a:p>
          <a:p>
            <a:endParaRPr lang="en-US" dirty="0"/>
          </a:p>
        </p:txBody>
      </p:sp>
      <p:sp>
        <p:nvSpPr>
          <p:cNvPr id="3" name="Title 2"/>
          <p:cNvSpPr>
            <a:spLocks noGrp="1"/>
          </p:cNvSpPr>
          <p:nvPr>
            <p:ph type="title"/>
          </p:nvPr>
        </p:nvSpPr>
        <p:spPr>
          <a:xfrm>
            <a:off x="228600" y="304800"/>
            <a:ext cx="8686800" cy="914400"/>
          </a:xfrm>
        </p:spPr>
        <p:txBody>
          <a:bodyPr>
            <a:noAutofit/>
          </a:bodyPr>
          <a:lstStyle/>
          <a:p>
            <a:pPr algn="ctr"/>
            <a:r>
              <a:rPr lang="en-US" sz="4000" b="1" u="sng" dirty="0" smtClean="0">
                <a:latin typeface="Calibri" panose="020F0502020204030204" pitchFamily="34" charset="0"/>
              </a:rPr>
              <a:t>Class Rank/GPA  -  (Val &amp; Sal)</a:t>
            </a:r>
            <a:endParaRPr lang="en-US" sz="4000" b="1" u="sng" dirty="0">
              <a:latin typeface="Calibri" panose="020F0502020204030204" pitchFamily="34" charset="0"/>
            </a:endParaRPr>
          </a:p>
        </p:txBody>
      </p:sp>
    </p:spTree>
    <p:extLst>
      <p:ext uri="{BB962C8B-B14F-4D97-AF65-F5344CB8AC3E}">
        <p14:creationId xmlns:p14="http://schemas.microsoft.com/office/powerpoint/2010/main" val="24021077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7651" y="1591056"/>
            <a:ext cx="8591550" cy="5038344"/>
          </a:xfrm>
        </p:spPr>
        <p:txBody>
          <a:bodyPr>
            <a:normAutofit/>
          </a:bodyPr>
          <a:lstStyle/>
          <a:p>
            <a:r>
              <a:rPr lang="en-US" sz="2800" b="1" dirty="0">
                <a:solidFill>
                  <a:schemeClr val="tx1"/>
                </a:solidFill>
                <a:latin typeface="Cambria" panose="02040503050406030204" pitchFamily="18" charset="0"/>
              </a:rPr>
              <a:t>Starting with the Class of 2021, students will need to meet the high school graduation assessment requirements by passing </a:t>
            </a:r>
            <a:r>
              <a:rPr lang="en-US" sz="2800" b="1" u="sng" dirty="0">
                <a:solidFill>
                  <a:schemeClr val="tx1"/>
                </a:solidFill>
                <a:latin typeface="Cambria" panose="02040503050406030204" pitchFamily="18" charset="0"/>
              </a:rPr>
              <a:t>PARCC ELA Grade 10</a:t>
            </a:r>
            <a:r>
              <a:rPr lang="en-US" sz="2800" b="1" dirty="0">
                <a:solidFill>
                  <a:schemeClr val="tx1"/>
                </a:solidFill>
                <a:latin typeface="Cambria" panose="02040503050406030204" pitchFamily="18" charset="0"/>
              </a:rPr>
              <a:t> and </a:t>
            </a:r>
            <a:r>
              <a:rPr lang="en-US" sz="2800" b="1" u="sng" dirty="0">
                <a:solidFill>
                  <a:schemeClr val="tx1"/>
                </a:solidFill>
                <a:latin typeface="Cambria" panose="02040503050406030204" pitchFamily="18" charset="0"/>
              </a:rPr>
              <a:t>PARCC Algebra I</a:t>
            </a:r>
            <a:r>
              <a:rPr lang="en-US" sz="2800" b="1" dirty="0">
                <a:solidFill>
                  <a:schemeClr val="tx1"/>
                </a:solidFill>
                <a:latin typeface="Cambria" panose="02040503050406030204" pitchFamily="18" charset="0"/>
              </a:rPr>
              <a:t>. If students are unable to pass one or both of those assessments, they will be able to access the portfolio appeals process to meet the assessment requirements, but only if they take all PARCC assessments associated with the high-school level courses </a:t>
            </a:r>
            <a:r>
              <a:rPr lang="en-US" sz="2800" b="1" dirty="0" smtClean="0">
                <a:solidFill>
                  <a:schemeClr val="tx1"/>
                </a:solidFill>
                <a:latin typeface="Cambria" panose="02040503050406030204" pitchFamily="18" charset="0"/>
              </a:rPr>
              <a:t>for </a:t>
            </a:r>
            <a:r>
              <a:rPr lang="en-US" sz="2800" b="1" dirty="0">
                <a:solidFill>
                  <a:schemeClr val="tx1"/>
                </a:solidFill>
                <a:latin typeface="Cambria" panose="02040503050406030204" pitchFamily="18" charset="0"/>
              </a:rPr>
              <a:t>which they were eligible* (see </a:t>
            </a:r>
            <a:r>
              <a:rPr lang="en-US" sz="2800" b="1" dirty="0" smtClean="0">
                <a:solidFill>
                  <a:schemeClr val="tx1"/>
                </a:solidFill>
                <a:latin typeface="Cambria" panose="02040503050406030204" pitchFamily="18" charset="0"/>
              </a:rPr>
              <a:t>chart). </a:t>
            </a:r>
          </a:p>
          <a:p>
            <a:pPr algn="just"/>
            <a:endParaRPr lang="en-US" sz="1400" b="1" dirty="0">
              <a:solidFill>
                <a:schemeClr val="tx1"/>
              </a:solidFill>
            </a:endParaRPr>
          </a:p>
          <a:p>
            <a:pPr algn="ctr"/>
            <a:endParaRPr lang="en-US" sz="1400" b="1" dirty="0">
              <a:solidFill>
                <a:schemeClr val="tx1"/>
              </a:solidFill>
            </a:endParaRPr>
          </a:p>
        </p:txBody>
      </p:sp>
      <p:sp>
        <p:nvSpPr>
          <p:cNvPr id="3" name="Title 2"/>
          <p:cNvSpPr>
            <a:spLocks noGrp="1"/>
          </p:cNvSpPr>
          <p:nvPr>
            <p:ph type="title"/>
          </p:nvPr>
        </p:nvSpPr>
        <p:spPr/>
        <p:txBody>
          <a:bodyPr>
            <a:normAutofit/>
          </a:bodyPr>
          <a:lstStyle/>
          <a:p>
            <a:r>
              <a:rPr lang="en-US" sz="3600" b="1" u="sng" dirty="0" smtClean="0">
                <a:latin typeface="Calibri" panose="020F0502020204030204" pitchFamily="34" charset="0"/>
              </a:rPr>
              <a:t>PARCC REMINDERS for the class of 2022</a:t>
            </a:r>
            <a:endParaRPr lang="en-US" sz="3600" b="1" u="sng" dirty="0">
              <a:latin typeface="Calibri" panose="020F0502020204030204" pitchFamily="34" charset="0"/>
            </a:endParaRPr>
          </a:p>
        </p:txBody>
      </p:sp>
    </p:spTree>
    <p:extLst>
      <p:ext uri="{BB962C8B-B14F-4D97-AF65-F5344CB8AC3E}">
        <p14:creationId xmlns:p14="http://schemas.microsoft.com/office/powerpoint/2010/main" val="2364357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55000"/>
                <a:satMod val="300000"/>
              </a:schemeClr>
            </a:gs>
            <a:gs pos="100000">
              <a:schemeClr val="bg1">
                <a:tint val="65000"/>
                <a:satMod val="300000"/>
              </a:schemeClr>
            </a:gs>
            <a:gs pos="100000">
              <a:schemeClr val="bg1">
                <a:shade val="65000"/>
                <a:satMod val="300000"/>
              </a:schemeClr>
            </a:gs>
          </a:gsLst>
          <a:path path="circle">
            <a:fillToRect l="65000" b="98000"/>
          </a:path>
        </a:gra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1295400"/>
          </a:xfrm>
        </p:spPr>
        <p:style>
          <a:lnRef idx="2">
            <a:schemeClr val="dk1"/>
          </a:lnRef>
          <a:fillRef idx="1">
            <a:schemeClr val="lt1"/>
          </a:fillRef>
          <a:effectRef idx="0">
            <a:schemeClr val="dk1"/>
          </a:effectRef>
          <a:fontRef idx="minor">
            <a:schemeClr val="dk1"/>
          </a:fontRef>
        </p:style>
        <p:txBody>
          <a:bodyPr>
            <a:normAutofit/>
          </a:bodyPr>
          <a:lstStyle/>
          <a:p>
            <a:pPr algn="ctr"/>
            <a:r>
              <a:rPr lang="en-US" sz="4800" b="1" u="sng" dirty="0" smtClean="0">
                <a:latin typeface="Cambria" panose="02040503050406030204" pitchFamily="18" charset="0"/>
              </a:rPr>
              <a:t>Class of 2021 and beyond</a:t>
            </a:r>
            <a:endParaRPr lang="en-US" sz="4800" b="1" u="sng" dirty="0">
              <a:latin typeface="Cambria" panose="02040503050406030204" pitchFamily="18" charset="0"/>
            </a:endParaRPr>
          </a:p>
        </p:txBody>
      </p:sp>
      <p:sp>
        <p:nvSpPr>
          <p:cNvPr id="4" name="Content Placeholder 3"/>
          <p:cNvSpPr>
            <a:spLocks noGrp="1"/>
          </p:cNvSpPr>
          <p:nvPr>
            <p:ph sz="quarter" idx="4294967295"/>
          </p:nvPr>
        </p:nvSpPr>
        <p:spPr>
          <a:xfrm>
            <a:off x="4645152" y="1600200"/>
            <a:ext cx="4270248" cy="4953000"/>
          </a:xfrm>
          <a:ln/>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indent="0" algn="ctr">
              <a:buNone/>
            </a:pPr>
            <a:endParaRPr lang="en-US" b="1" u="sng" dirty="0" smtClean="0">
              <a:solidFill>
                <a:schemeClr val="bg1"/>
              </a:solidFill>
              <a:latin typeface="Cambria" panose="02040503050406030204" pitchFamily="18" charset="0"/>
            </a:endParaRPr>
          </a:p>
          <a:p>
            <a:pPr marL="0" indent="0" algn="ctr">
              <a:buNone/>
            </a:pPr>
            <a:r>
              <a:rPr lang="en-US" b="1" u="sng" dirty="0">
                <a:solidFill>
                  <a:schemeClr val="bg1"/>
                </a:solidFill>
                <a:latin typeface="Cambria" panose="02040503050406030204" pitchFamily="18" charset="0"/>
              </a:rPr>
              <a:t>MATHEMATICS</a:t>
            </a:r>
          </a:p>
          <a:p>
            <a:pPr marL="0" indent="0" algn="ctr">
              <a:buNone/>
            </a:pPr>
            <a:endParaRPr lang="en-US" b="1" u="sng" dirty="0">
              <a:solidFill>
                <a:schemeClr val="bg1"/>
              </a:solidFill>
              <a:latin typeface="Cambria" panose="02040503050406030204" pitchFamily="18" charset="0"/>
            </a:endParaRPr>
          </a:p>
          <a:p>
            <a:pPr marL="0" indent="0" algn="ctr">
              <a:buNone/>
            </a:pPr>
            <a:r>
              <a:rPr lang="en-US" b="1" dirty="0">
                <a:solidFill>
                  <a:schemeClr val="bg1"/>
                </a:solidFill>
                <a:latin typeface="Cambria" panose="02040503050406030204" pitchFamily="18" charset="0"/>
              </a:rPr>
              <a:t>PARCC Algebra I </a:t>
            </a:r>
            <a:r>
              <a:rPr lang="en-US" sz="1800" b="1" u="sng" dirty="0">
                <a:solidFill>
                  <a:schemeClr val="bg1"/>
                </a:solidFill>
                <a:latin typeface="Cambria" panose="02040503050406030204" pitchFamily="18" charset="0"/>
              </a:rPr>
              <a:t>(must take and pass) </a:t>
            </a:r>
          </a:p>
          <a:p>
            <a:pPr marL="0" indent="0">
              <a:buNone/>
            </a:pPr>
            <a:r>
              <a:rPr lang="en-US" sz="1800" b="1" dirty="0">
                <a:solidFill>
                  <a:schemeClr val="bg1"/>
                </a:solidFill>
                <a:latin typeface="Cambria" panose="02040503050406030204" pitchFamily="18" charset="0"/>
              </a:rPr>
              <a:t>-------------------------------------------------------------------</a:t>
            </a:r>
          </a:p>
          <a:p>
            <a:pPr marL="0" indent="0" algn="ctr">
              <a:buNone/>
            </a:pPr>
            <a:r>
              <a:rPr lang="en-US" b="1" i="1" dirty="0">
                <a:solidFill>
                  <a:srgbClr val="FF0000"/>
                </a:solidFill>
                <a:latin typeface="Cambria" panose="02040503050406030204" pitchFamily="18" charset="0"/>
              </a:rPr>
              <a:t>If passing score is </a:t>
            </a:r>
            <a:r>
              <a:rPr lang="en-US" b="1" i="1" u="sng" dirty="0">
                <a:solidFill>
                  <a:srgbClr val="FF0000"/>
                </a:solidFill>
                <a:latin typeface="Cambria" panose="02040503050406030204" pitchFamily="18" charset="0"/>
              </a:rPr>
              <a:t>not</a:t>
            </a:r>
            <a:r>
              <a:rPr lang="en-US" b="1" i="1" dirty="0">
                <a:solidFill>
                  <a:srgbClr val="FF0000"/>
                </a:solidFill>
                <a:latin typeface="Cambria" panose="02040503050406030204" pitchFamily="18" charset="0"/>
              </a:rPr>
              <a:t> met </a:t>
            </a:r>
            <a:r>
              <a:rPr lang="en-US" b="1" i="1">
                <a:solidFill>
                  <a:srgbClr val="FF0000"/>
                </a:solidFill>
                <a:latin typeface="Cambria" panose="02040503050406030204" pitchFamily="18" charset="0"/>
              </a:rPr>
              <a:t>on </a:t>
            </a:r>
            <a:endParaRPr lang="en-US" b="1" i="1" smtClean="0">
              <a:solidFill>
                <a:srgbClr val="FF0000"/>
              </a:solidFill>
              <a:latin typeface="Cambria" panose="02040503050406030204" pitchFamily="18" charset="0"/>
            </a:endParaRPr>
          </a:p>
          <a:p>
            <a:pPr marL="0" indent="0" algn="ctr">
              <a:buNone/>
            </a:pPr>
            <a:r>
              <a:rPr lang="en-US" b="1" i="1" smtClean="0">
                <a:solidFill>
                  <a:srgbClr val="FF0000"/>
                </a:solidFill>
                <a:latin typeface="Cambria" panose="02040503050406030204" pitchFamily="18" charset="0"/>
              </a:rPr>
              <a:t>PARCC </a:t>
            </a:r>
            <a:r>
              <a:rPr lang="en-US" b="1" i="1" dirty="0">
                <a:solidFill>
                  <a:srgbClr val="FF0000"/>
                </a:solidFill>
                <a:latin typeface="Cambria" panose="02040503050406030204" pitchFamily="18" charset="0"/>
              </a:rPr>
              <a:t>Algebra I, </a:t>
            </a:r>
          </a:p>
          <a:p>
            <a:pPr marL="0" indent="0" algn="ctr">
              <a:buNone/>
            </a:pPr>
            <a:r>
              <a:rPr lang="en-US" b="1" i="1" dirty="0">
                <a:solidFill>
                  <a:srgbClr val="FF0000"/>
                </a:solidFill>
                <a:latin typeface="Cambria" panose="02040503050406030204" pitchFamily="18" charset="0"/>
              </a:rPr>
              <a:t>then the student </a:t>
            </a:r>
            <a:r>
              <a:rPr lang="en-US" b="1" i="1" u="sng" dirty="0">
                <a:solidFill>
                  <a:srgbClr val="FF0000"/>
                </a:solidFill>
                <a:latin typeface="Cambria" panose="02040503050406030204" pitchFamily="18" charset="0"/>
              </a:rPr>
              <a:t>must have taken </a:t>
            </a:r>
          </a:p>
          <a:p>
            <a:pPr marL="0" indent="0" algn="ctr">
              <a:buNone/>
            </a:pPr>
            <a:r>
              <a:rPr lang="en-US" b="1" dirty="0">
                <a:solidFill>
                  <a:schemeClr val="bg1"/>
                </a:solidFill>
                <a:latin typeface="Cambria" panose="02040503050406030204" pitchFamily="18" charset="0"/>
              </a:rPr>
              <a:t>PARCC Algebra I</a:t>
            </a:r>
          </a:p>
          <a:p>
            <a:pPr marL="0" indent="0" algn="ctr">
              <a:buNone/>
            </a:pPr>
            <a:r>
              <a:rPr lang="en-US" b="1" dirty="0">
                <a:solidFill>
                  <a:schemeClr val="bg1"/>
                </a:solidFill>
                <a:latin typeface="Cambria" panose="02040503050406030204" pitchFamily="18" charset="0"/>
              </a:rPr>
              <a:t>  </a:t>
            </a:r>
            <a:r>
              <a:rPr lang="en-US" b="1" i="1" dirty="0">
                <a:solidFill>
                  <a:schemeClr val="bg1"/>
                </a:solidFill>
                <a:latin typeface="Cambria" panose="02040503050406030204" pitchFamily="18" charset="0"/>
              </a:rPr>
              <a:t>and </a:t>
            </a:r>
          </a:p>
          <a:p>
            <a:pPr marL="0" indent="0" algn="ctr">
              <a:buNone/>
            </a:pPr>
            <a:r>
              <a:rPr lang="en-US" b="1" dirty="0">
                <a:solidFill>
                  <a:schemeClr val="bg1"/>
                </a:solidFill>
                <a:latin typeface="Cambria" panose="02040503050406030204" pitchFamily="18" charset="0"/>
              </a:rPr>
              <a:t>PARCC Geometry </a:t>
            </a:r>
          </a:p>
          <a:p>
            <a:pPr marL="0" indent="0" algn="ctr">
              <a:buNone/>
            </a:pPr>
            <a:r>
              <a:rPr lang="en-US" b="1" dirty="0">
                <a:solidFill>
                  <a:schemeClr val="bg1"/>
                </a:solidFill>
                <a:latin typeface="Cambria" panose="02040503050406030204" pitchFamily="18" charset="0"/>
              </a:rPr>
              <a:t>  </a:t>
            </a:r>
            <a:r>
              <a:rPr lang="en-US" b="1" i="1" dirty="0">
                <a:solidFill>
                  <a:schemeClr val="bg1"/>
                </a:solidFill>
                <a:latin typeface="Cambria" panose="02040503050406030204" pitchFamily="18" charset="0"/>
              </a:rPr>
              <a:t>and </a:t>
            </a:r>
          </a:p>
          <a:p>
            <a:pPr marL="0" indent="0" algn="ctr">
              <a:buNone/>
            </a:pPr>
            <a:r>
              <a:rPr lang="en-US" b="1" dirty="0">
                <a:solidFill>
                  <a:schemeClr val="bg1"/>
                </a:solidFill>
                <a:latin typeface="Cambria" panose="02040503050406030204" pitchFamily="18" charset="0"/>
              </a:rPr>
              <a:t>PARCC Algebra II (if eligible*) </a:t>
            </a:r>
          </a:p>
          <a:p>
            <a:pPr marL="0" indent="0" algn="ctr">
              <a:buNone/>
            </a:pPr>
            <a:r>
              <a:rPr lang="en-US" b="1" dirty="0">
                <a:solidFill>
                  <a:schemeClr val="bg1"/>
                </a:solidFill>
                <a:latin typeface="Cambria" panose="02040503050406030204" pitchFamily="18" charset="0"/>
              </a:rPr>
              <a:t>   </a:t>
            </a:r>
            <a:r>
              <a:rPr lang="en-US" b="1" i="1" dirty="0">
                <a:solidFill>
                  <a:schemeClr val="bg1"/>
                </a:solidFill>
                <a:latin typeface="Cambria" panose="02040503050406030204" pitchFamily="18" charset="0"/>
              </a:rPr>
              <a:t>before they can</a:t>
            </a:r>
          </a:p>
          <a:p>
            <a:pPr marL="0" indent="0" algn="ctr">
              <a:buNone/>
            </a:pPr>
            <a:r>
              <a:rPr lang="en-US" b="1" i="1" dirty="0">
                <a:solidFill>
                  <a:schemeClr val="bg1"/>
                </a:solidFill>
                <a:latin typeface="Cambria" panose="02040503050406030204" pitchFamily="18" charset="0"/>
              </a:rPr>
              <a:t>---------------------------------------------------- </a:t>
            </a:r>
          </a:p>
          <a:p>
            <a:pPr marL="0" indent="0" algn="ctr">
              <a:buNone/>
            </a:pPr>
            <a:r>
              <a:rPr lang="en-US" b="1" dirty="0">
                <a:solidFill>
                  <a:schemeClr val="bg1"/>
                </a:solidFill>
                <a:latin typeface="Cambria" panose="02040503050406030204" pitchFamily="18" charset="0"/>
              </a:rPr>
              <a:t>Meet the criteria of the NJDOE Portfolio Appeal</a:t>
            </a:r>
          </a:p>
          <a:p>
            <a:endParaRPr lang="en-US" dirty="0"/>
          </a:p>
          <a:p>
            <a:endParaRPr lang="en-US" dirty="0"/>
          </a:p>
        </p:txBody>
      </p:sp>
      <p:sp>
        <p:nvSpPr>
          <p:cNvPr id="2" name="Content Placeholder 1"/>
          <p:cNvSpPr>
            <a:spLocks noGrp="1"/>
          </p:cNvSpPr>
          <p:nvPr>
            <p:ph sz="quarter" idx="4294967295"/>
          </p:nvPr>
        </p:nvSpPr>
        <p:spPr>
          <a:xfrm>
            <a:off x="228600" y="1600200"/>
            <a:ext cx="4194047" cy="4953000"/>
          </a:xfrm>
          <a:ln/>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indent="0" algn="ctr">
              <a:buNone/>
            </a:pPr>
            <a:endParaRPr lang="en-US" b="1" u="sng" dirty="0" smtClean="0">
              <a:solidFill>
                <a:schemeClr val="bg1"/>
              </a:solidFill>
              <a:latin typeface="Cambria" panose="02040503050406030204" pitchFamily="18" charset="0"/>
            </a:endParaRPr>
          </a:p>
          <a:p>
            <a:pPr marL="0" indent="0" algn="ctr">
              <a:buNone/>
            </a:pPr>
            <a:r>
              <a:rPr lang="en-US" b="1" u="sng" dirty="0" smtClean="0">
                <a:solidFill>
                  <a:schemeClr val="bg1"/>
                </a:solidFill>
                <a:latin typeface="Cambria" panose="02040503050406030204" pitchFamily="18" charset="0"/>
              </a:rPr>
              <a:t>ENGLISH </a:t>
            </a:r>
            <a:r>
              <a:rPr lang="en-US" b="1" u="sng" dirty="0">
                <a:solidFill>
                  <a:schemeClr val="bg1"/>
                </a:solidFill>
                <a:latin typeface="Cambria" panose="02040503050406030204" pitchFamily="18" charset="0"/>
              </a:rPr>
              <a:t>LANGUAGE ARTS (ELA) </a:t>
            </a:r>
            <a:endParaRPr lang="en-US" b="1" u="sng" dirty="0" smtClean="0">
              <a:solidFill>
                <a:schemeClr val="bg1"/>
              </a:solidFill>
              <a:latin typeface="Cambria" panose="02040503050406030204" pitchFamily="18" charset="0"/>
            </a:endParaRPr>
          </a:p>
          <a:p>
            <a:pPr marL="0" indent="0" algn="ctr">
              <a:buNone/>
            </a:pPr>
            <a:endParaRPr lang="en-US" b="1" u="sng" dirty="0">
              <a:solidFill>
                <a:schemeClr val="bg1"/>
              </a:solidFill>
              <a:latin typeface="Cambria" panose="02040503050406030204" pitchFamily="18" charset="0"/>
            </a:endParaRPr>
          </a:p>
          <a:p>
            <a:pPr marL="0" indent="0">
              <a:buNone/>
            </a:pPr>
            <a:r>
              <a:rPr lang="en-US" b="1" dirty="0">
                <a:solidFill>
                  <a:schemeClr val="bg1"/>
                </a:solidFill>
                <a:latin typeface="Cambria" panose="02040503050406030204" pitchFamily="18" charset="0"/>
              </a:rPr>
              <a:t>PARCC ELA Grade 10 </a:t>
            </a:r>
            <a:r>
              <a:rPr lang="en-US" sz="1800" b="1" u="sng" dirty="0">
                <a:solidFill>
                  <a:schemeClr val="bg1"/>
                </a:solidFill>
                <a:latin typeface="Cambria" panose="02040503050406030204" pitchFamily="18" charset="0"/>
              </a:rPr>
              <a:t>(must take and pass</a:t>
            </a:r>
            <a:r>
              <a:rPr lang="en-US" sz="1800" b="1" u="sng" dirty="0" smtClean="0">
                <a:solidFill>
                  <a:schemeClr val="bg1"/>
                </a:solidFill>
                <a:latin typeface="Cambria" panose="02040503050406030204" pitchFamily="18" charset="0"/>
              </a:rPr>
              <a:t>)</a:t>
            </a:r>
          </a:p>
          <a:p>
            <a:pPr marL="0" indent="0">
              <a:buNone/>
            </a:pPr>
            <a:r>
              <a:rPr lang="en-US" sz="1800" b="1" dirty="0" smtClean="0">
                <a:solidFill>
                  <a:schemeClr val="bg1"/>
                </a:solidFill>
                <a:latin typeface="Cambria" panose="02040503050406030204" pitchFamily="18" charset="0"/>
              </a:rPr>
              <a:t>------------------------------------------------------------------</a:t>
            </a:r>
            <a:r>
              <a:rPr lang="en-US" sz="1800" b="1" u="sng" dirty="0" smtClean="0">
                <a:solidFill>
                  <a:schemeClr val="bg1"/>
                </a:solidFill>
                <a:latin typeface="Cambria" panose="02040503050406030204" pitchFamily="18" charset="0"/>
              </a:rPr>
              <a:t> </a:t>
            </a:r>
            <a:endParaRPr lang="en-US" sz="1800" b="1" u="sng" dirty="0">
              <a:solidFill>
                <a:schemeClr val="bg1"/>
              </a:solidFill>
              <a:latin typeface="Cambria" panose="02040503050406030204" pitchFamily="18" charset="0"/>
            </a:endParaRPr>
          </a:p>
          <a:p>
            <a:pPr marL="0" indent="0" algn="ctr">
              <a:buNone/>
            </a:pPr>
            <a:r>
              <a:rPr lang="en-US" b="1" i="1" dirty="0">
                <a:solidFill>
                  <a:srgbClr val="FF0000"/>
                </a:solidFill>
                <a:latin typeface="Cambria" panose="02040503050406030204" pitchFamily="18" charset="0"/>
              </a:rPr>
              <a:t>If passing score is </a:t>
            </a:r>
            <a:r>
              <a:rPr lang="en-US" b="1" i="1" u="sng" dirty="0">
                <a:solidFill>
                  <a:srgbClr val="FF0000"/>
                </a:solidFill>
                <a:latin typeface="Cambria" panose="02040503050406030204" pitchFamily="18" charset="0"/>
              </a:rPr>
              <a:t>not</a:t>
            </a:r>
            <a:r>
              <a:rPr lang="en-US" b="1" i="1" dirty="0">
                <a:solidFill>
                  <a:srgbClr val="FF0000"/>
                </a:solidFill>
                <a:latin typeface="Cambria" panose="02040503050406030204" pitchFamily="18" charset="0"/>
              </a:rPr>
              <a:t> met on </a:t>
            </a:r>
            <a:endParaRPr lang="en-US" b="1" i="1" dirty="0" smtClean="0">
              <a:solidFill>
                <a:srgbClr val="FF0000"/>
              </a:solidFill>
              <a:latin typeface="Cambria" panose="02040503050406030204" pitchFamily="18" charset="0"/>
            </a:endParaRPr>
          </a:p>
          <a:p>
            <a:pPr marL="0" indent="0" algn="ctr">
              <a:buNone/>
            </a:pPr>
            <a:r>
              <a:rPr lang="en-US" b="1" i="1" dirty="0" smtClean="0">
                <a:solidFill>
                  <a:srgbClr val="FF0000"/>
                </a:solidFill>
                <a:latin typeface="Cambria" panose="02040503050406030204" pitchFamily="18" charset="0"/>
              </a:rPr>
              <a:t>PARCC </a:t>
            </a:r>
            <a:r>
              <a:rPr lang="en-US" b="1" i="1" dirty="0">
                <a:solidFill>
                  <a:srgbClr val="FF0000"/>
                </a:solidFill>
                <a:latin typeface="Cambria" panose="02040503050406030204" pitchFamily="18" charset="0"/>
              </a:rPr>
              <a:t>ELA Grade 10, </a:t>
            </a:r>
          </a:p>
          <a:p>
            <a:pPr marL="0" indent="0" algn="ctr">
              <a:buNone/>
            </a:pPr>
            <a:r>
              <a:rPr lang="en-US" b="1" i="1" dirty="0">
                <a:solidFill>
                  <a:srgbClr val="FF0000"/>
                </a:solidFill>
                <a:latin typeface="Cambria" panose="02040503050406030204" pitchFamily="18" charset="0"/>
              </a:rPr>
              <a:t>then the student </a:t>
            </a:r>
            <a:r>
              <a:rPr lang="en-US" b="1" i="1" u="sng" dirty="0">
                <a:solidFill>
                  <a:srgbClr val="FF0000"/>
                </a:solidFill>
                <a:latin typeface="Cambria" panose="02040503050406030204" pitchFamily="18" charset="0"/>
              </a:rPr>
              <a:t>must have taken </a:t>
            </a:r>
          </a:p>
          <a:p>
            <a:pPr marL="0" indent="0" algn="ctr">
              <a:buNone/>
            </a:pPr>
            <a:r>
              <a:rPr lang="en-US" b="1" dirty="0">
                <a:solidFill>
                  <a:schemeClr val="bg1"/>
                </a:solidFill>
                <a:latin typeface="Cambria" panose="02040503050406030204" pitchFamily="18" charset="0"/>
              </a:rPr>
              <a:t>PARCC ELA Grade 9</a:t>
            </a:r>
          </a:p>
          <a:p>
            <a:pPr marL="0" indent="0" algn="ctr">
              <a:buNone/>
            </a:pPr>
            <a:r>
              <a:rPr lang="en-US" b="1" i="1" dirty="0" smtClean="0">
                <a:solidFill>
                  <a:schemeClr val="bg1"/>
                </a:solidFill>
                <a:latin typeface="Cambria" panose="02040503050406030204" pitchFamily="18" charset="0"/>
              </a:rPr>
              <a:t>and </a:t>
            </a:r>
            <a:endParaRPr lang="en-US" b="1" i="1" dirty="0">
              <a:solidFill>
                <a:schemeClr val="bg1"/>
              </a:solidFill>
              <a:latin typeface="Cambria" panose="02040503050406030204" pitchFamily="18" charset="0"/>
            </a:endParaRPr>
          </a:p>
          <a:p>
            <a:pPr marL="0" indent="0" algn="ctr">
              <a:buNone/>
            </a:pPr>
            <a:r>
              <a:rPr lang="en-US" b="1" dirty="0">
                <a:solidFill>
                  <a:schemeClr val="bg1"/>
                </a:solidFill>
                <a:latin typeface="Cambria" panose="02040503050406030204" pitchFamily="18" charset="0"/>
              </a:rPr>
              <a:t>PARCC ELA Grade 10 </a:t>
            </a:r>
          </a:p>
          <a:p>
            <a:pPr marL="0" indent="0" algn="ctr">
              <a:buNone/>
            </a:pPr>
            <a:r>
              <a:rPr lang="en-US" b="1" i="1" dirty="0" smtClean="0">
                <a:solidFill>
                  <a:schemeClr val="bg1"/>
                </a:solidFill>
                <a:latin typeface="Cambria" panose="02040503050406030204" pitchFamily="18" charset="0"/>
              </a:rPr>
              <a:t>and </a:t>
            </a:r>
            <a:endParaRPr lang="en-US" b="1" i="1" dirty="0">
              <a:solidFill>
                <a:schemeClr val="bg1"/>
              </a:solidFill>
              <a:latin typeface="Cambria" panose="02040503050406030204" pitchFamily="18" charset="0"/>
            </a:endParaRPr>
          </a:p>
          <a:p>
            <a:pPr marL="0" indent="0" algn="ctr">
              <a:buNone/>
            </a:pPr>
            <a:r>
              <a:rPr lang="en-US" b="1" dirty="0">
                <a:solidFill>
                  <a:schemeClr val="bg1"/>
                </a:solidFill>
                <a:latin typeface="Cambria" panose="02040503050406030204" pitchFamily="18" charset="0"/>
              </a:rPr>
              <a:t>PARCC ELA Grade 11 </a:t>
            </a:r>
          </a:p>
          <a:p>
            <a:pPr marL="0" indent="0" algn="ctr">
              <a:buNone/>
            </a:pPr>
            <a:r>
              <a:rPr lang="en-US" b="1" dirty="0">
                <a:solidFill>
                  <a:schemeClr val="bg1"/>
                </a:solidFill>
                <a:latin typeface="Cambria" panose="02040503050406030204" pitchFamily="18" charset="0"/>
              </a:rPr>
              <a:t>   </a:t>
            </a:r>
            <a:r>
              <a:rPr lang="en-US" b="1" i="1" dirty="0" smtClean="0">
                <a:solidFill>
                  <a:schemeClr val="bg1"/>
                </a:solidFill>
                <a:latin typeface="Cambria" panose="02040503050406030204" pitchFamily="18" charset="0"/>
              </a:rPr>
              <a:t>before </a:t>
            </a:r>
            <a:r>
              <a:rPr lang="en-US" b="1" i="1" dirty="0">
                <a:solidFill>
                  <a:schemeClr val="bg1"/>
                </a:solidFill>
                <a:latin typeface="Cambria" panose="02040503050406030204" pitchFamily="18" charset="0"/>
              </a:rPr>
              <a:t>they can </a:t>
            </a:r>
            <a:endParaRPr lang="en-US" b="1" i="1" dirty="0" smtClean="0">
              <a:solidFill>
                <a:schemeClr val="bg1"/>
              </a:solidFill>
              <a:latin typeface="Cambria" panose="02040503050406030204" pitchFamily="18" charset="0"/>
            </a:endParaRPr>
          </a:p>
          <a:p>
            <a:pPr marL="0" indent="0" algn="ctr">
              <a:buNone/>
            </a:pPr>
            <a:r>
              <a:rPr lang="en-US" b="1" i="1" dirty="0" smtClean="0">
                <a:solidFill>
                  <a:schemeClr val="bg1"/>
                </a:solidFill>
                <a:latin typeface="Cambria" panose="02040503050406030204" pitchFamily="18" charset="0"/>
              </a:rPr>
              <a:t>---------------------------------------------------</a:t>
            </a:r>
            <a:endParaRPr lang="en-US" b="1" i="1" dirty="0">
              <a:solidFill>
                <a:schemeClr val="bg1"/>
              </a:solidFill>
              <a:latin typeface="Cambria" panose="02040503050406030204" pitchFamily="18" charset="0"/>
            </a:endParaRPr>
          </a:p>
          <a:p>
            <a:pPr marL="0" indent="0" algn="ctr">
              <a:buNone/>
            </a:pPr>
            <a:r>
              <a:rPr lang="en-US" b="1" dirty="0">
                <a:solidFill>
                  <a:schemeClr val="bg1"/>
                </a:solidFill>
                <a:latin typeface="Cambria" panose="02040503050406030204" pitchFamily="18" charset="0"/>
              </a:rPr>
              <a:t>Meet the criteria of the NJDOE Portfolio Appeal</a:t>
            </a:r>
          </a:p>
          <a:p>
            <a:endParaRPr lang="en-US" dirty="0"/>
          </a:p>
        </p:txBody>
      </p:sp>
    </p:spTree>
    <p:extLst>
      <p:ext uri="{BB962C8B-B14F-4D97-AF65-F5344CB8AC3E}">
        <p14:creationId xmlns:p14="http://schemas.microsoft.com/office/powerpoint/2010/main" val="1953597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458200" cy="5638800"/>
          </a:xfrm>
        </p:spPr>
        <p:txBody>
          <a:bodyPr>
            <a:noAutofit/>
          </a:bodyPr>
          <a:lstStyle/>
          <a:p>
            <a:pPr fontAlgn="base"/>
            <a:r>
              <a:rPr lang="en-US" sz="2200" b="1" dirty="0"/>
              <a:t>Summer </a:t>
            </a:r>
            <a:r>
              <a:rPr lang="en-US" sz="2200" b="1" dirty="0" smtClean="0"/>
              <a:t>Options: </a:t>
            </a:r>
            <a:endParaRPr lang="en-US" sz="2200" b="1" dirty="0"/>
          </a:p>
          <a:p>
            <a:pPr marL="452628" indent="-342900" fontAlgn="base"/>
            <a:r>
              <a:rPr lang="en-US" sz="2200" b="1" dirty="0" smtClean="0"/>
              <a:t>Students </a:t>
            </a:r>
            <a:r>
              <a:rPr lang="en-US" sz="2200" b="1" dirty="0"/>
              <a:t>can register for summer enrichment  to prepare for the summer </a:t>
            </a:r>
            <a:r>
              <a:rPr lang="en-US" sz="2200" b="1" dirty="0" err="1" smtClean="0"/>
              <a:t>Alg</a:t>
            </a:r>
            <a:r>
              <a:rPr lang="en-US" sz="2200" b="1" dirty="0" smtClean="0"/>
              <a:t> I PARCC (test date 8/01-2)</a:t>
            </a:r>
          </a:p>
          <a:p>
            <a:pPr marL="452628" indent="-342900" fontAlgn="base"/>
            <a:r>
              <a:rPr lang="en-US" sz="2200" b="1" dirty="0" smtClean="0"/>
              <a:t>Any Algebra I students who have a Level 3 (725-749) will be invited July 16-30</a:t>
            </a:r>
            <a:r>
              <a:rPr lang="en-US" sz="2200" b="1" baseline="30000" dirty="0" smtClean="0"/>
              <a:t>th</a:t>
            </a:r>
            <a:r>
              <a:rPr lang="en-US" sz="2200" b="1" dirty="0" smtClean="0"/>
              <a:t> for a summer enrichment remediation that also allows them to retest for the PARCC.</a:t>
            </a:r>
          </a:p>
          <a:p>
            <a:pPr marL="452628" indent="-342900" fontAlgn="base"/>
            <a:r>
              <a:rPr lang="en-US" sz="2200" b="1" dirty="0" smtClean="0"/>
              <a:t>Any Algebra I students who have a high Level 3 (740-749) will be invited to a learning module Program in June to prepare them via the online ALEX program for the summer Algebra I PARCC retest. One day meeting required on July 30 prior to retest.</a:t>
            </a:r>
          </a:p>
          <a:p>
            <a:pPr marL="452628" indent="-342900" fontAlgn="base"/>
            <a:r>
              <a:rPr lang="en-US" sz="2200" b="1" dirty="0" smtClean="0"/>
              <a:t>All Level 1 and 2 (650-724) Algebra I students will </a:t>
            </a:r>
          </a:p>
          <a:p>
            <a:pPr marL="109728" indent="0" fontAlgn="base">
              <a:buNone/>
            </a:pPr>
            <a:r>
              <a:rPr lang="en-US" sz="2200" b="1" dirty="0" smtClean="0"/>
              <a:t>    be required to take the Fall PARCC Algebra semester       </a:t>
            </a:r>
          </a:p>
          <a:p>
            <a:pPr marL="109728" indent="0" fontAlgn="base">
              <a:buNone/>
            </a:pPr>
            <a:r>
              <a:rPr lang="en-US" sz="2200" b="1" dirty="0"/>
              <a:t> </a:t>
            </a:r>
            <a:r>
              <a:rPr lang="en-US" sz="2200" b="1" dirty="0" smtClean="0"/>
              <a:t>                                                   elective in September.</a:t>
            </a:r>
          </a:p>
          <a:p>
            <a:pPr marL="109728" indent="0" fontAlgn="base">
              <a:buNone/>
            </a:pPr>
            <a:r>
              <a:rPr lang="en-US" sz="2200" b="1" dirty="0" smtClean="0"/>
              <a:t>   </a:t>
            </a:r>
            <a:endParaRPr lang="en-US" sz="2200" b="1" dirty="0"/>
          </a:p>
        </p:txBody>
      </p:sp>
      <p:sp>
        <p:nvSpPr>
          <p:cNvPr id="3" name="Title 2"/>
          <p:cNvSpPr>
            <a:spLocks noGrp="1"/>
          </p:cNvSpPr>
          <p:nvPr>
            <p:ph type="title"/>
          </p:nvPr>
        </p:nvSpPr>
        <p:spPr>
          <a:xfrm>
            <a:off x="457200" y="76200"/>
            <a:ext cx="8229600" cy="914400"/>
          </a:xfrm>
        </p:spPr>
        <p:txBody>
          <a:bodyPr>
            <a:normAutofit/>
          </a:bodyPr>
          <a:lstStyle/>
          <a:p>
            <a:pPr algn="ctr"/>
            <a:r>
              <a:rPr lang="en-US" sz="3600" u="sng" dirty="0">
                <a:effectLst/>
              </a:rPr>
              <a:t>PARCC Testing - Summer</a:t>
            </a:r>
            <a:endParaRPr lang="en-US" sz="3600" dirty="0"/>
          </a:p>
        </p:txBody>
      </p:sp>
      <p:sp>
        <p:nvSpPr>
          <p:cNvPr id="4" name="Rectangle 3"/>
          <p:cNvSpPr/>
          <p:nvPr/>
        </p:nvSpPr>
        <p:spPr>
          <a:xfrm>
            <a:off x="4442798" y="3244334"/>
            <a:ext cx="258404" cy="369332"/>
          </a:xfrm>
          <a:prstGeom prst="rect">
            <a:avLst/>
          </a:prstGeom>
        </p:spPr>
        <p:txBody>
          <a:bodyPr wrap="none">
            <a:spAutoFit/>
          </a:bodyPr>
          <a:lstStyle/>
          <a:p>
            <a:r>
              <a:rPr lang="en-US" dirty="0"/>
              <a:t> </a:t>
            </a:r>
          </a:p>
        </p:txBody>
      </p:sp>
      <p:sp>
        <p:nvSpPr>
          <p:cNvPr id="5" name="Rectangle 4"/>
          <p:cNvSpPr/>
          <p:nvPr/>
        </p:nvSpPr>
        <p:spPr>
          <a:xfrm>
            <a:off x="4442798" y="3244334"/>
            <a:ext cx="258404" cy="369332"/>
          </a:xfrm>
          <a:prstGeom prst="rect">
            <a:avLst/>
          </a:prstGeom>
        </p:spPr>
        <p:txBody>
          <a:bodyPr wrap="none">
            <a:spAutoFit/>
          </a:bodyPr>
          <a:lstStyle/>
          <a:p>
            <a:r>
              <a:rPr lang="en-US" dirty="0"/>
              <a:t> </a:t>
            </a:r>
          </a:p>
        </p:txBody>
      </p:sp>
    </p:spTree>
    <p:extLst>
      <p:ext uri="{BB962C8B-B14F-4D97-AF65-F5344CB8AC3E}">
        <p14:creationId xmlns:p14="http://schemas.microsoft.com/office/powerpoint/2010/main" val="3666908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108763835"/>
              </p:ext>
            </p:extLst>
          </p:nvPr>
        </p:nvGraphicFramePr>
        <p:xfrm>
          <a:off x="269849" y="890262"/>
          <a:ext cx="8844892" cy="6076265"/>
        </p:xfrm>
        <a:graphic>
          <a:graphicData uri="http://schemas.openxmlformats.org/drawingml/2006/table">
            <a:tbl>
              <a:tblPr firstRow="1" bandRow="1">
                <a:tableStyleId>{5C22544A-7EE6-4342-B048-85BDC9FD1C3A}</a:tableStyleId>
              </a:tblPr>
              <a:tblGrid>
                <a:gridCol w="2701951">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gridCol w="2790141">
                  <a:extLst>
                    <a:ext uri="{9D8B030D-6E8A-4147-A177-3AD203B41FA5}">
                      <a16:colId xmlns:a16="http://schemas.microsoft.com/office/drawing/2014/main" val="20002"/>
                    </a:ext>
                  </a:extLst>
                </a:gridCol>
                <a:gridCol w="228600">
                  <a:extLst>
                    <a:ext uri="{9D8B030D-6E8A-4147-A177-3AD203B41FA5}">
                      <a16:colId xmlns:a16="http://schemas.microsoft.com/office/drawing/2014/main" val="20003"/>
                    </a:ext>
                  </a:extLst>
                </a:gridCol>
                <a:gridCol w="2895600">
                  <a:extLst>
                    <a:ext uri="{9D8B030D-6E8A-4147-A177-3AD203B41FA5}">
                      <a16:colId xmlns:a16="http://schemas.microsoft.com/office/drawing/2014/main" val="20004"/>
                    </a:ext>
                  </a:extLst>
                </a:gridCol>
              </a:tblGrid>
              <a:tr h="480373">
                <a:tc>
                  <a:txBody>
                    <a:bodyPr/>
                    <a:lstStyle/>
                    <a:p>
                      <a:pPr algn="ctr"/>
                      <a:r>
                        <a:rPr lang="en-US" sz="2000" b="1" u="sng" dirty="0" smtClean="0">
                          <a:solidFill>
                            <a:schemeClr val="bg1"/>
                          </a:solidFill>
                          <a:latin typeface="Cambria" pitchFamily="18" charset="0"/>
                        </a:rPr>
                        <a:t>Clubs &amp; Activities</a:t>
                      </a:r>
                      <a:endParaRPr lang="en-US" sz="2000" b="1" u="sng" dirty="0">
                        <a:solidFill>
                          <a:schemeClr val="bg1"/>
                        </a:solidFill>
                        <a:latin typeface="Cambria" pitchFamily="18" charset="0"/>
                      </a:endParaRPr>
                    </a:p>
                  </a:txBody>
                  <a:tcPr/>
                </a:tc>
                <a:tc>
                  <a:txBody>
                    <a:bodyPr/>
                    <a:lstStyle/>
                    <a:p>
                      <a:pPr algn="ctr"/>
                      <a:endParaRPr lang="en-US" sz="2000" b="1" u="sng" dirty="0">
                        <a:solidFill>
                          <a:schemeClr val="bg1"/>
                        </a:solidFill>
                        <a:latin typeface="Cambria" pitchFamily="18" charset="0"/>
                      </a:endParaRPr>
                    </a:p>
                  </a:txBody>
                  <a:tcPr/>
                </a:tc>
                <a:tc>
                  <a:txBody>
                    <a:bodyPr/>
                    <a:lstStyle/>
                    <a:p>
                      <a:pPr algn="ctr"/>
                      <a:r>
                        <a:rPr lang="en-US" sz="2000" b="1" u="sng" dirty="0" smtClean="0">
                          <a:solidFill>
                            <a:schemeClr val="bg1"/>
                          </a:solidFill>
                          <a:latin typeface="Cambria" pitchFamily="18" charset="0"/>
                        </a:rPr>
                        <a:t>Clubs &amp; Activities</a:t>
                      </a:r>
                      <a:endParaRPr lang="en-US" sz="2000" b="1" u="sng" dirty="0">
                        <a:solidFill>
                          <a:schemeClr val="bg1"/>
                        </a:solidFill>
                        <a:latin typeface="Cambria" pitchFamily="18" charset="0"/>
                      </a:endParaRPr>
                    </a:p>
                  </a:txBody>
                  <a:tcPr/>
                </a:tc>
                <a:tc>
                  <a:txBody>
                    <a:bodyPr/>
                    <a:lstStyle/>
                    <a:p>
                      <a:pPr algn="ctr"/>
                      <a:endParaRPr lang="en-US" sz="2000" b="1" u="sng" dirty="0">
                        <a:solidFill>
                          <a:schemeClr val="bg1"/>
                        </a:solidFill>
                        <a:latin typeface="Cambria" pitchFamily="18" charset="0"/>
                      </a:endParaRPr>
                    </a:p>
                  </a:txBody>
                  <a:tcPr/>
                </a:tc>
                <a:tc>
                  <a:txBody>
                    <a:bodyPr/>
                    <a:lstStyle/>
                    <a:p>
                      <a:pPr algn="ctr"/>
                      <a:r>
                        <a:rPr lang="en-US" sz="2000" b="1" u="sng" dirty="0" smtClean="0">
                          <a:solidFill>
                            <a:schemeClr val="bg1"/>
                          </a:solidFill>
                          <a:latin typeface="Cambria" pitchFamily="18" charset="0"/>
                        </a:rPr>
                        <a:t>Clubs &amp;</a:t>
                      </a:r>
                      <a:r>
                        <a:rPr lang="en-US" sz="2000" b="1" u="sng" baseline="0" dirty="0" smtClean="0">
                          <a:solidFill>
                            <a:schemeClr val="bg1"/>
                          </a:solidFill>
                          <a:latin typeface="Cambria" pitchFamily="18" charset="0"/>
                        </a:rPr>
                        <a:t> Activities</a:t>
                      </a:r>
                      <a:endParaRPr lang="en-US" sz="2000" b="1" u="sng" dirty="0">
                        <a:solidFill>
                          <a:schemeClr val="bg1"/>
                        </a:solidFill>
                        <a:latin typeface="Cambria" pitchFamily="18" charset="0"/>
                      </a:endParaRPr>
                    </a:p>
                  </a:txBody>
                  <a:tcPr/>
                </a:tc>
                <a:extLst>
                  <a:ext uri="{0D108BD9-81ED-4DB2-BD59-A6C34878D82A}">
                    <a16:rowId xmlns:a16="http://schemas.microsoft.com/office/drawing/2014/main" val="10000"/>
                  </a:ext>
                </a:extLst>
              </a:tr>
              <a:tr h="5334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rPr>
                        <a:t>African American Culture Club</a:t>
                      </a:r>
                    </a:p>
                  </a:txBody>
                  <a:tcPr/>
                </a:tc>
                <a:tc>
                  <a:txBody>
                    <a:bodyPr/>
                    <a:lstStyle/>
                    <a:p>
                      <a:pPr algn="ctr"/>
                      <a:endParaRPr lang="en-US" sz="1000" b="1" dirty="0">
                        <a:latin typeface="Cambria"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rPr>
                        <a:t>Art/Illustrations Club</a:t>
                      </a:r>
                    </a:p>
                    <a:p>
                      <a:pPr algn="ctr"/>
                      <a:endPar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endParaRPr>
                    </a:p>
                  </a:txBody>
                  <a:tcPr/>
                </a:tc>
                <a:tc>
                  <a:txBody>
                    <a:bodyPr/>
                    <a:lstStyle/>
                    <a:p>
                      <a:pPr algn="ctr"/>
                      <a:endParaRPr lang="en-US" sz="1000" b="1" dirty="0">
                        <a:latin typeface="Cambria"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rPr>
                        <a:t>AVA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endParaRPr>
                    </a:p>
                  </a:txBody>
                  <a:tcPr/>
                </a:tc>
                <a:extLst>
                  <a:ext uri="{0D108BD9-81ED-4DB2-BD59-A6C34878D82A}">
                    <a16:rowId xmlns:a16="http://schemas.microsoft.com/office/drawing/2014/main" val="10001"/>
                  </a:ext>
                </a:extLst>
              </a:tr>
              <a:tr h="37513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rPr>
                        <a:t>Bible Study Club</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endParaRPr>
                    </a:p>
                  </a:txBody>
                  <a:tcPr/>
                </a:tc>
                <a:tc>
                  <a:txBody>
                    <a:bodyPr/>
                    <a:lstStyle/>
                    <a:p>
                      <a:pPr algn="ctr"/>
                      <a:endParaRPr lang="en-US" sz="1000" b="1" dirty="0">
                        <a:latin typeface="Cambria" pitchFamily="18" charset="0"/>
                      </a:endParaRPr>
                    </a:p>
                  </a:txBody>
                  <a:tcPr/>
                </a:tc>
                <a:tc>
                  <a:txBody>
                    <a:bodyPr/>
                    <a:lstStyle/>
                    <a:p>
                      <a:pPr algn="ctr"/>
                      <a:r>
                        <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rPr>
                        <a:t>Dance Club</a:t>
                      </a:r>
                    </a:p>
                  </a:txBody>
                  <a:tcPr/>
                </a:tc>
                <a:tc>
                  <a:txBody>
                    <a:bodyPr/>
                    <a:lstStyle/>
                    <a:p>
                      <a:pPr algn="ctr"/>
                      <a:endParaRPr lang="en-US" sz="1000" b="1" dirty="0">
                        <a:latin typeface="Cambria"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rPr>
                        <a:t>Green Team</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endParaRPr>
                    </a:p>
                  </a:txBody>
                  <a:tcPr/>
                </a:tc>
                <a:extLst>
                  <a:ext uri="{0D108BD9-81ED-4DB2-BD59-A6C34878D82A}">
                    <a16:rowId xmlns:a16="http://schemas.microsoft.com/office/drawing/2014/main" val="10002"/>
                  </a:ext>
                </a:extLst>
              </a:tr>
              <a:tr h="52753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rPr>
                        <a:t>History Club</a:t>
                      </a:r>
                    </a:p>
                    <a:p>
                      <a:pPr algn="ctr"/>
                      <a:endPar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endParaRPr>
                    </a:p>
                  </a:txBody>
                  <a:tcPr/>
                </a:tc>
                <a:tc>
                  <a:txBody>
                    <a:bodyPr/>
                    <a:lstStyle/>
                    <a:p>
                      <a:pPr algn="ctr"/>
                      <a:endParaRPr lang="en-US" sz="1000" b="1" dirty="0">
                        <a:latin typeface="Cambria"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atin typeface="Cambria" pitchFamily="18" charset="0"/>
                        </a:rPr>
                        <a:t>Interact</a:t>
                      </a:r>
                      <a:endPar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endParaRPr>
                    </a:p>
                    <a:p>
                      <a:pPr algn="ctr"/>
                      <a:endPar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endParaRPr>
                    </a:p>
                  </a:txBody>
                  <a:tcPr/>
                </a:tc>
                <a:tc>
                  <a:txBody>
                    <a:bodyPr/>
                    <a:lstStyle/>
                    <a:p>
                      <a:pPr algn="ctr"/>
                      <a:endParaRPr lang="en-US" sz="1000" b="1" dirty="0">
                        <a:latin typeface="Cambria" pitchFamily="18" charset="0"/>
                      </a:endParaRPr>
                    </a:p>
                  </a:txBody>
                  <a:tcPr/>
                </a:tc>
                <a:tc>
                  <a:txBody>
                    <a:bodyPr/>
                    <a:lstStyle/>
                    <a:p>
                      <a:pPr algn="ctr"/>
                      <a:r>
                        <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rPr>
                        <a:t>Key Club</a:t>
                      </a:r>
                    </a:p>
                  </a:txBody>
                  <a:tcPr/>
                </a:tc>
                <a:extLst>
                  <a:ext uri="{0D108BD9-81ED-4DB2-BD59-A6C34878D82A}">
                    <a16:rowId xmlns:a16="http://schemas.microsoft.com/office/drawing/2014/main" val="10003"/>
                  </a:ext>
                </a:extLst>
              </a:tr>
              <a:tr h="43354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latin typeface="Cambria" pitchFamily="18" charset="0"/>
                        </a:rPr>
                        <a:t>Leo Club</a:t>
                      </a:r>
                      <a:endParaRPr kumimoji="0" lang="en-US" sz="1800" b="1" i="0" u="none" strike="noStrike" kern="1200" cap="none" spc="0" normalizeH="0" baseline="0" noProof="0" dirty="0" smtClean="0">
                        <a:ln>
                          <a:noFill/>
                        </a:ln>
                        <a:solidFill>
                          <a:prstClr val="black"/>
                        </a:solidFill>
                        <a:effectLst/>
                        <a:uLnTx/>
                        <a:uFillTx/>
                        <a:latin typeface="Cambria" pitchFamily="18" charset="0"/>
                        <a:ea typeface="+mn-ea"/>
                        <a:cs typeface="+mn-cs"/>
                      </a:endParaRPr>
                    </a:p>
                    <a:p>
                      <a:endParaRPr lang="en-US" dirty="0"/>
                    </a:p>
                  </a:txBody>
                  <a:tcPr/>
                </a:tc>
                <a:tc>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atin typeface="Cambria" pitchFamily="18" charset="0"/>
                        </a:rPr>
                        <a:t>Literary Magazine</a:t>
                      </a:r>
                      <a:endPar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endParaRPr>
                    </a:p>
                  </a:txBody>
                  <a:tcPr/>
                </a:tc>
                <a:tc>
                  <a:txBody>
                    <a:bodyPr/>
                    <a:lstStyle/>
                    <a:p>
                      <a:pPr algn="ctr"/>
                      <a:endParaRPr lang="en-US" sz="1000" b="1" dirty="0">
                        <a:latin typeface="Cambria"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atin typeface="Cambria" pitchFamily="18" charset="0"/>
                        </a:rPr>
                        <a:t>Mock Trial</a:t>
                      </a:r>
                      <a:endPar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endParaRPr>
                    </a:p>
                  </a:txBody>
                  <a:tcPr/>
                </a:tc>
                <a:extLst>
                  <a:ext uri="{0D108BD9-81ED-4DB2-BD59-A6C34878D82A}">
                    <a16:rowId xmlns:a16="http://schemas.microsoft.com/office/drawing/2014/main" val="10004"/>
                  </a:ext>
                </a:extLst>
              </a:tr>
              <a:tr h="8544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latin typeface="Cambria" pitchFamily="18" charset="0"/>
                        </a:rPr>
                        <a:t>Morning News</a:t>
                      </a:r>
                      <a:endParaRPr kumimoji="0" lang="en-US" sz="1800" b="1" i="0" u="none" strike="noStrike" kern="1200" cap="none" spc="0" normalizeH="0" baseline="0" noProof="0" dirty="0" smtClean="0">
                        <a:ln>
                          <a:noFill/>
                        </a:ln>
                        <a:solidFill>
                          <a:prstClr val="black"/>
                        </a:solidFill>
                        <a:effectLst/>
                        <a:uLnTx/>
                        <a:uFillTx/>
                        <a:latin typeface="Cambria" pitchFamily="18" charset="0"/>
                        <a:ea typeface="+mn-ea"/>
                        <a:cs typeface="+mn-cs"/>
                      </a:endParaRPr>
                    </a:p>
                    <a:p>
                      <a:endParaRPr lang="en-US" dirty="0"/>
                    </a:p>
                  </a:txBody>
                  <a:tcPr/>
                </a:tc>
                <a:tc>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kern="1200" dirty="0" smtClean="0">
                          <a:solidFill>
                            <a:schemeClr val="dk1"/>
                          </a:solidFill>
                          <a:latin typeface="Cambria" pitchFamily="18" charset="0"/>
                          <a:ea typeface="+mn-ea"/>
                          <a:cs typeface="+mn-cs"/>
                        </a:rPr>
                        <a:t>Musicals</a:t>
                      </a:r>
                      <a:endPar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endParaRPr>
                    </a:p>
                  </a:txBody>
                  <a:tcPr/>
                </a:tc>
                <a:tc>
                  <a:txBody>
                    <a:bodyPr/>
                    <a:lstStyle/>
                    <a:p>
                      <a:pPr algn="ctr"/>
                      <a:endParaRPr lang="en-US" sz="1000" b="1" dirty="0">
                        <a:latin typeface="Cambria"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atin typeface="Cambria" pitchFamily="18" charset="0"/>
                        </a:rPr>
                        <a:t>National Honor Society</a:t>
                      </a:r>
                      <a:endPar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endParaRPr>
                    </a:p>
                  </a:txBody>
                  <a:tcPr/>
                </a:tc>
                <a:extLst>
                  <a:ext uri="{0D108BD9-81ED-4DB2-BD59-A6C34878D82A}">
                    <a16:rowId xmlns:a16="http://schemas.microsoft.com/office/drawing/2014/main" val="10005"/>
                  </a:ext>
                </a:extLst>
              </a:tr>
              <a:tr h="78406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latin typeface="Cambria" pitchFamily="18" charset="0"/>
                        </a:rPr>
                        <a:t>One Acts – Freshmen</a:t>
                      </a:r>
                      <a:endParaRPr kumimoji="0" lang="en-US" sz="1800" b="1" i="0" u="none" strike="noStrike" kern="1200" cap="none" spc="0" normalizeH="0" baseline="0" noProof="0" dirty="0" smtClean="0">
                        <a:ln>
                          <a:noFill/>
                        </a:ln>
                        <a:solidFill>
                          <a:prstClr val="black"/>
                        </a:solidFill>
                        <a:effectLst/>
                        <a:uLnTx/>
                        <a:uFillTx/>
                        <a:latin typeface="Cambria" pitchFamily="18" charset="0"/>
                        <a:ea typeface="+mn-ea"/>
                        <a:cs typeface="+mn-cs"/>
                      </a:endParaRPr>
                    </a:p>
                    <a:p>
                      <a:pPr algn="ctr"/>
                      <a:endParaRPr lang="en-US" dirty="0"/>
                    </a:p>
                  </a:txBody>
                  <a:tcPr/>
                </a:tc>
                <a:tc>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atin typeface="Cambria" pitchFamily="18" charset="0"/>
                        </a:rPr>
                        <a:t>One Acts – Sophomores</a:t>
                      </a:r>
                      <a:endParaRPr lang="en-US" sz="2000" b="1" dirty="0">
                        <a:latin typeface="Cambria" pitchFamily="18" charset="0"/>
                      </a:endParaRPr>
                    </a:p>
                  </a:txBody>
                  <a:tcPr/>
                </a:tc>
                <a:tc>
                  <a:txBody>
                    <a:bodyPr/>
                    <a:lstStyle/>
                    <a:p>
                      <a:pPr algn="ctr"/>
                      <a:endParaRPr lang="en-US" sz="1000" b="1" dirty="0">
                        <a:latin typeface="Cambria" pitchFamily="18" charset="0"/>
                      </a:endParaRPr>
                    </a:p>
                  </a:txBody>
                  <a:tcPr/>
                </a:tc>
                <a:tc>
                  <a:txBody>
                    <a:bodyPr/>
                    <a:lstStyle/>
                    <a:p>
                      <a:pPr algn="ctr"/>
                      <a:r>
                        <a:rPr lang="en-US" sz="2000" b="1" dirty="0" smtClean="0">
                          <a:latin typeface="Cambria" pitchFamily="18" charset="0"/>
                        </a:rPr>
                        <a:t>One Acts – Juniors</a:t>
                      </a:r>
                      <a:endParaRPr lang="en-US" sz="2000" b="1" dirty="0">
                        <a:latin typeface="Cambria" pitchFamily="18" charset="0"/>
                      </a:endParaRPr>
                    </a:p>
                  </a:txBody>
                  <a:tcPr/>
                </a:tc>
                <a:extLst>
                  <a:ext uri="{0D108BD9-81ED-4DB2-BD59-A6C34878D82A}">
                    <a16:rowId xmlns:a16="http://schemas.microsoft.com/office/drawing/2014/main" val="10006"/>
                  </a:ext>
                </a:extLst>
              </a:tr>
              <a:tr h="513179">
                <a:tc>
                  <a:txBody>
                    <a:bodyPr/>
                    <a:lstStyle/>
                    <a:p>
                      <a:pPr algn="ctr"/>
                      <a:r>
                        <a:rPr lang="en-US" sz="1800" b="1" dirty="0" smtClean="0">
                          <a:latin typeface="Cambria" pitchFamily="18" charset="0"/>
                        </a:rPr>
                        <a:t>One Acts - Seniors</a:t>
                      </a:r>
                      <a:endParaRPr kumimoji="0" lang="en-US" sz="1800" b="1" i="0" u="none" strike="noStrike" kern="1200" cap="none" spc="0" normalizeH="0" baseline="0" noProof="0" dirty="0" smtClean="0">
                        <a:ln>
                          <a:noFill/>
                        </a:ln>
                        <a:solidFill>
                          <a:prstClr val="black"/>
                        </a:solidFill>
                        <a:effectLst/>
                        <a:uLnTx/>
                        <a:uFillTx/>
                        <a:latin typeface="Cambria" pitchFamily="18" charset="0"/>
                        <a:ea typeface="+mn-ea"/>
                        <a:cs typeface="+mn-cs"/>
                      </a:endParaRPr>
                    </a:p>
                  </a:txBody>
                  <a:tcPr/>
                </a:tc>
                <a:tc>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atin typeface="Cambria" pitchFamily="18" charset="0"/>
                        </a:rPr>
                        <a:t>Peer Mentoring</a:t>
                      </a:r>
                      <a:endPar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endParaRPr>
                    </a:p>
                  </a:txBody>
                  <a:tcPr/>
                </a:tc>
                <a:tc>
                  <a:txBody>
                    <a:bodyPr/>
                    <a:lstStyle/>
                    <a:p>
                      <a:pPr algn="ct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atin typeface="Cambria" pitchFamily="18" charset="0"/>
                        </a:rPr>
                        <a:t>Photography Club</a:t>
                      </a:r>
                      <a:endPar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endParaRPr>
                    </a:p>
                  </a:txBody>
                  <a:tcPr/>
                </a:tc>
                <a:extLst>
                  <a:ext uri="{0D108BD9-81ED-4DB2-BD59-A6C34878D82A}">
                    <a16:rowId xmlns:a16="http://schemas.microsoft.com/office/drawing/2014/main" val="10007"/>
                  </a:ext>
                </a:extLst>
              </a:tr>
              <a:tr h="543366">
                <a:tc>
                  <a:txBody>
                    <a:bodyPr/>
                    <a:lstStyle/>
                    <a:p>
                      <a:pPr algn="ctr"/>
                      <a:endPar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endParaRPr>
                    </a:p>
                  </a:txBody>
                  <a:tcPr/>
                </a:tc>
                <a:tc>
                  <a:txBody>
                    <a:bodyPr/>
                    <a:lstStyle/>
                    <a:p>
                      <a:pPr algn="ctr"/>
                      <a:endParaRPr lang="en-US" sz="2000" b="1" dirty="0">
                        <a:latin typeface="Cambria" pitchFamily="18" charset="0"/>
                      </a:endParaRPr>
                    </a:p>
                  </a:txBody>
                  <a:tcPr/>
                </a:tc>
                <a:tc>
                  <a:txBody>
                    <a:bodyPr/>
                    <a:lstStyle/>
                    <a:p>
                      <a:pPr algn="ctr"/>
                      <a:endPar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endParaRPr>
                    </a:p>
                  </a:txBody>
                  <a:tcPr/>
                </a:tc>
                <a:tc>
                  <a:txBody>
                    <a:bodyPr/>
                    <a:lstStyle/>
                    <a:p>
                      <a:pPr algn="ctr"/>
                      <a:endParaRPr lang="en-US" sz="2000" dirty="0">
                        <a:latin typeface="Cambria"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endParaRPr>
                    </a:p>
                    <a:p>
                      <a:pPr algn="ctr"/>
                      <a:endParaRPr lang="en-US" sz="2000" b="1" dirty="0">
                        <a:latin typeface="Cambria" panose="02040503050406030204" pitchFamily="18" charset="0"/>
                      </a:endParaRPr>
                    </a:p>
                  </a:txBody>
                  <a:tcPr/>
                </a:tc>
                <a:extLst>
                  <a:ext uri="{0D108BD9-81ED-4DB2-BD59-A6C34878D82A}">
                    <a16:rowId xmlns:a16="http://schemas.microsoft.com/office/drawing/2014/main" val="10008"/>
                  </a:ext>
                </a:extLst>
              </a:tr>
            </a:tbl>
          </a:graphicData>
        </a:graphic>
      </p:graphicFrame>
      <p:sp>
        <p:nvSpPr>
          <p:cNvPr id="2" name="Title 1"/>
          <p:cNvSpPr>
            <a:spLocks noGrp="1"/>
          </p:cNvSpPr>
          <p:nvPr>
            <p:ph type="title"/>
          </p:nvPr>
        </p:nvSpPr>
        <p:spPr>
          <a:xfrm>
            <a:off x="1828800" y="152400"/>
            <a:ext cx="5257800" cy="685800"/>
          </a:xfrm>
        </p:spPr>
        <p:txBody>
          <a:bodyPr>
            <a:normAutofit fontScale="90000"/>
          </a:bodyPr>
          <a:lstStyle/>
          <a:p>
            <a:pPr algn="ctr"/>
            <a:r>
              <a:rPr lang="en-US" b="1" dirty="0" smtClean="0">
                <a:solidFill>
                  <a:schemeClr val="tx1"/>
                </a:solidFill>
                <a:latin typeface="Cambria" pitchFamily="18" charset="0"/>
              </a:rPr>
              <a:t>Clubs and Activities</a:t>
            </a:r>
            <a:endParaRPr lang="en-US" b="1" dirty="0">
              <a:solidFill>
                <a:schemeClr val="tx1"/>
              </a:solidFill>
              <a:latin typeface="Cambria" pitchFamily="18" charset="0"/>
            </a:endParaRPr>
          </a:p>
        </p:txBody>
      </p:sp>
      <p:pic>
        <p:nvPicPr>
          <p:cNvPr id="5" name="Picture 13" descr="charger shiel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66050" y="114300"/>
            <a:ext cx="6508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3" descr="charger shiel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114300"/>
            <a:ext cx="6508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472525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4" name="Rectangle 4"/>
          <p:cNvSpPr>
            <a:spLocks noChangeArrowheads="1"/>
          </p:cNvSpPr>
          <p:nvPr/>
        </p:nvSpPr>
        <p:spPr bwMode="auto">
          <a:xfrm>
            <a:off x="73891" y="422189"/>
            <a:ext cx="9070109"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gn="ctr" eaLnBrk="1" hangingPunct="1">
              <a:spcBef>
                <a:spcPct val="20000"/>
              </a:spcBef>
            </a:pPr>
            <a:r>
              <a:rPr lang="en-US" sz="3600" b="1" u="sng" dirty="0" smtClean="0">
                <a:latin typeface="Cambria" pitchFamily="18" charset="0"/>
              </a:rPr>
              <a:t>Timber Creek Regional High School</a:t>
            </a:r>
          </a:p>
          <a:p>
            <a:pPr marL="342900" indent="-342900" algn="ctr" eaLnBrk="1" hangingPunct="1">
              <a:spcBef>
                <a:spcPct val="20000"/>
              </a:spcBef>
            </a:pPr>
            <a:r>
              <a:rPr lang="en-US" sz="3200" b="1" i="1" dirty="0" smtClean="0">
                <a:latin typeface="Cambria" pitchFamily="18" charset="0"/>
              </a:rPr>
              <a:t>Home of the Chargers!!</a:t>
            </a:r>
          </a:p>
          <a:p>
            <a:pPr marL="342900" indent="-342900" algn="ctr">
              <a:spcBef>
                <a:spcPct val="20000"/>
              </a:spcBef>
            </a:pPr>
            <a:r>
              <a:rPr lang="en-US" sz="2400" b="1" dirty="0" smtClean="0">
                <a:latin typeface="Cambria" pitchFamily="18" charset="0"/>
              </a:rPr>
              <a:t>	   </a:t>
            </a:r>
          </a:p>
          <a:p>
            <a:pPr marL="342900" lvl="0" indent="-342900" algn="ctr">
              <a:spcBef>
                <a:spcPct val="20000"/>
              </a:spcBef>
            </a:pPr>
            <a:r>
              <a:rPr lang="en-US" sz="2400" b="1" dirty="0" smtClean="0">
                <a:latin typeface="Cambria" pitchFamily="18" charset="0"/>
              </a:rPr>
              <a:t> </a:t>
            </a:r>
          </a:p>
          <a:p>
            <a:pPr marL="342900" lvl="0" indent="-342900" algn="ctr">
              <a:spcBef>
                <a:spcPct val="20000"/>
              </a:spcBef>
            </a:pPr>
            <a:r>
              <a:rPr lang="en-US" sz="3200" b="1" u="sng" dirty="0" smtClean="0">
                <a:effectLst>
                  <a:outerShdw blurRad="31750" dist="25400" dir="5400000" algn="tl" rotWithShape="0">
                    <a:srgbClr val="000000">
                      <a:alpha val="25000"/>
                    </a:srgbClr>
                  </a:outerShdw>
                </a:effectLst>
                <a:latin typeface="Cambria" pitchFamily="18" charset="0"/>
                <a:ea typeface="+mj-ea"/>
                <a:cs typeface="+mj-cs"/>
              </a:rPr>
              <a:t>Timber </a:t>
            </a:r>
            <a:r>
              <a:rPr lang="en-US" sz="3200" b="1" u="sng" dirty="0">
                <a:effectLst>
                  <a:outerShdw blurRad="31750" dist="25400" dir="5400000" algn="tl" rotWithShape="0">
                    <a:srgbClr val="000000">
                      <a:alpha val="25000"/>
                    </a:srgbClr>
                  </a:outerShdw>
                </a:effectLst>
                <a:latin typeface="Cambria" pitchFamily="18" charset="0"/>
                <a:ea typeface="+mj-ea"/>
                <a:cs typeface="+mj-cs"/>
              </a:rPr>
              <a:t>Creek </a:t>
            </a:r>
            <a:r>
              <a:rPr lang="en-US" sz="3200" b="1" u="sng" dirty="0" smtClean="0">
                <a:effectLst>
                  <a:outerShdw blurRad="31750" dist="25400" dir="5400000" algn="tl" rotWithShape="0">
                    <a:srgbClr val="000000">
                      <a:alpha val="25000"/>
                    </a:srgbClr>
                  </a:outerShdw>
                </a:effectLst>
                <a:latin typeface="Cambria" pitchFamily="18" charset="0"/>
                <a:ea typeface="+mj-ea"/>
                <a:cs typeface="+mj-cs"/>
              </a:rPr>
              <a:t>Administration:</a:t>
            </a:r>
            <a:r>
              <a:rPr lang="en-US" sz="3200" b="1" dirty="0">
                <a:effectLst>
                  <a:outerShdw blurRad="31750" dist="25400" dir="5400000" algn="tl" rotWithShape="0">
                    <a:srgbClr val="000000">
                      <a:alpha val="25000"/>
                    </a:srgbClr>
                  </a:outerShdw>
                </a:effectLst>
                <a:latin typeface="Cambria" pitchFamily="18" charset="0"/>
                <a:ea typeface="+mj-ea"/>
                <a:cs typeface="+mj-cs"/>
              </a:rPr>
              <a:t/>
            </a:r>
            <a:br>
              <a:rPr lang="en-US" sz="3200" b="1" dirty="0">
                <a:effectLst>
                  <a:outerShdw blurRad="31750" dist="25400" dir="5400000" algn="tl" rotWithShape="0">
                    <a:srgbClr val="000000">
                      <a:alpha val="25000"/>
                    </a:srgbClr>
                  </a:outerShdw>
                </a:effectLst>
                <a:latin typeface="Cambria" pitchFamily="18" charset="0"/>
                <a:ea typeface="+mj-ea"/>
                <a:cs typeface="+mj-cs"/>
              </a:rPr>
            </a:br>
            <a:r>
              <a:rPr lang="en-US" sz="3200" b="1" dirty="0">
                <a:effectLst>
                  <a:outerShdw blurRad="31750" dist="25400" dir="5400000" algn="tl" rotWithShape="0">
                    <a:srgbClr val="000000">
                      <a:alpha val="25000"/>
                    </a:srgbClr>
                  </a:outerShdw>
                </a:effectLst>
                <a:latin typeface="Cambria" pitchFamily="18" charset="0"/>
                <a:ea typeface="+mj-ea"/>
                <a:cs typeface="+mj-cs"/>
              </a:rPr>
              <a:t>	</a:t>
            </a:r>
            <a:r>
              <a:rPr lang="en-US" sz="2400" b="1" dirty="0">
                <a:effectLst>
                  <a:outerShdw blurRad="31750" dist="25400" dir="5400000" algn="tl" rotWithShape="0">
                    <a:srgbClr val="000000">
                      <a:alpha val="25000"/>
                    </a:srgbClr>
                  </a:outerShdw>
                </a:effectLst>
                <a:latin typeface="Cambria" pitchFamily="18" charset="0"/>
                <a:ea typeface="+mj-ea"/>
                <a:cs typeface="+mj-cs"/>
              </a:rPr>
              <a:t>Principal:     Mrs. </a:t>
            </a:r>
            <a:r>
              <a:rPr lang="en-US" sz="2400" b="1" dirty="0" smtClean="0">
                <a:effectLst>
                  <a:outerShdw blurRad="31750" dist="25400" dir="5400000" algn="tl" rotWithShape="0">
                    <a:srgbClr val="000000">
                      <a:alpha val="25000"/>
                    </a:srgbClr>
                  </a:outerShdw>
                </a:effectLst>
                <a:latin typeface="Cambria" pitchFamily="18" charset="0"/>
                <a:ea typeface="+mj-ea"/>
                <a:cs typeface="+mj-cs"/>
              </a:rPr>
              <a:t>Kasha </a:t>
            </a:r>
            <a:r>
              <a:rPr lang="en-US" sz="2400" b="1" dirty="0" err="1" smtClean="0">
                <a:effectLst>
                  <a:outerShdw blurRad="31750" dist="25400" dir="5400000" algn="tl" rotWithShape="0">
                    <a:srgbClr val="000000">
                      <a:alpha val="25000"/>
                    </a:srgbClr>
                  </a:outerShdw>
                </a:effectLst>
                <a:latin typeface="Cambria" pitchFamily="18" charset="0"/>
                <a:ea typeface="+mj-ea"/>
                <a:cs typeface="+mj-cs"/>
              </a:rPr>
              <a:t>Giddins</a:t>
            </a:r>
            <a:endParaRPr lang="en-US" sz="2400" b="1" dirty="0" smtClean="0">
              <a:effectLst>
                <a:outerShdw blurRad="31750" dist="25400" dir="5400000" algn="tl" rotWithShape="0">
                  <a:srgbClr val="000000">
                    <a:alpha val="25000"/>
                  </a:srgbClr>
                </a:outerShdw>
              </a:effectLst>
              <a:latin typeface="Cambria" pitchFamily="18" charset="0"/>
              <a:ea typeface="+mj-ea"/>
              <a:cs typeface="+mj-cs"/>
            </a:endParaRPr>
          </a:p>
          <a:p>
            <a:pPr marL="342900" lvl="0" indent="-342900" algn="ctr">
              <a:lnSpc>
                <a:spcPct val="150000"/>
              </a:lnSpc>
              <a:spcBef>
                <a:spcPct val="20000"/>
              </a:spcBef>
            </a:pPr>
            <a:r>
              <a:rPr lang="en-US" sz="2400" b="1" dirty="0">
                <a:effectLst>
                  <a:outerShdw blurRad="31750" dist="25400" dir="5400000" algn="tl" rotWithShape="0">
                    <a:srgbClr val="000000">
                      <a:alpha val="25000"/>
                    </a:srgbClr>
                  </a:outerShdw>
                </a:effectLst>
                <a:latin typeface="Cambria" pitchFamily="18" charset="0"/>
              </a:rPr>
              <a:t>Vice-Principal:  Mr. Rob </a:t>
            </a:r>
            <a:r>
              <a:rPr lang="en-US" sz="2400" b="1" dirty="0" err="1">
                <a:effectLst>
                  <a:outerShdw blurRad="31750" dist="25400" dir="5400000" algn="tl" rotWithShape="0">
                    <a:srgbClr val="000000">
                      <a:alpha val="25000"/>
                    </a:srgbClr>
                  </a:outerShdw>
                </a:effectLst>
                <a:latin typeface="Cambria" pitchFamily="18" charset="0"/>
              </a:rPr>
              <a:t>DiMaulo</a:t>
            </a:r>
            <a:r>
              <a:rPr lang="en-US" sz="2400" b="1" dirty="0">
                <a:effectLst>
                  <a:outerShdw blurRad="31750" dist="25400" dir="5400000" algn="tl" rotWithShape="0">
                    <a:srgbClr val="000000">
                      <a:alpha val="25000"/>
                    </a:srgbClr>
                  </a:outerShdw>
                </a:effectLst>
                <a:latin typeface="Cambria" pitchFamily="18" charset="0"/>
              </a:rPr>
              <a:t> [Gr. </a:t>
            </a:r>
            <a:r>
              <a:rPr lang="en-US" sz="2400" b="1" dirty="0" smtClean="0">
                <a:effectLst>
                  <a:outerShdw blurRad="31750" dist="25400" dir="5400000" algn="tl" rotWithShape="0">
                    <a:srgbClr val="000000">
                      <a:alpha val="25000"/>
                    </a:srgbClr>
                  </a:outerShdw>
                </a:effectLst>
                <a:latin typeface="Cambria" pitchFamily="18" charset="0"/>
              </a:rPr>
              <a:t>9]</a:t>
            </a:r>
          </a:p>
          <a:p>
            <a:pPr marL="342900" lvl="0" indent="-342900" algn="ctr">
              <a:lnSpc>
                <a:spcPct val="150000"/>
              </a:lnSpc>
              <a:spcBef>
                <a:spcPct val="20000"/>
              </a:spcBef>
            </a:pPr>
            <a:r>
              <a:rPr lang="en-US" sz="2400" b="1" dirty="0" smtClean="0">
                <a:effectLst>
                  <a:outerShdw blurRad="31750" dist="25400" dir="5400000" algn="tl" rotWithShape="0">
                    <a:srgbClr val="000000">
                      <a:alpha val="25000"/>
                    </a:srgbClr>
                  </a:outerShdw>
                </a:effectLst>
                <a:latin typeface="Cambria" pitchFamily="18" charset="0"/>
              </a:rPr>
              <a:t>Vice-Principal</a:t>
            </a:r>
            <a:r>
              <a:rPr lang="en-US" sz="2400" b="1" dirty="0">
                <a:effectLst>
                  <a:outerShdw blurRad="31750" dist="25400" dir="5400000" algn="tl" rotWithShape="0">
                    <a:srgbClr val="000000">
                      <a:alpha val="25000"/>
                    </a:srgbClr>
                  </a:outerShdw>
                </a:effectLst>
                <a:latin typeface="Cambria" pitchFamily="18" charset="0"/>
              </a:rPr>
              <a:t>:  Mr. Garry Saunders [Gr. </a:t>
            </a:r>
            <a:r>
              <a:rPr lang="en-US" sz="2400" b="1" dirty="0" smtClean="0">
                <a:effectLst>
                  <a:outerShdw blurRad="31750" dist="25400" dir="5400000" algn="tl" rotWithShape="0">
                    <a:srgbClr val="000000">
                      <a:alpha val="25000"/>
                    </a:srgbClr>
                  </a:outerShdw>
                </a:effectLst>
                <a:latin typeface="Cambria" pitchFamily="18" charset="0"/>
              </a:rPr>
              <a:t>10]</a:t>
            </a:r>
            <a:r>
              <a:rPr lang="en-US" sz="2400" b="1" dirty="0">
                <a:effectLst>
                  <a:outerShdw blurRad="31750" dist="25400" dir="5400000" algn="tl" rotWithShape="0">
                    <a:srgbClr val="000000">
                      <a:alpha val="25000"/>
                    </a:srgbClr>
                  </a:outerShdw>
                </a:effectLst>
                <a:latin typeface="Cambria" pitchFamily="18" charset="0"/>
              </a:rPr>
              <a:t/>
            </a:r>
            <a:br>
              <a:rPr lang="en-US" sz="2400" b="1" dirty="0">
                <a:effectLst>
                  <a:outerShdw blurRad="31750" dist="25400" dir="5400000" algn="tl" rotWithShape="0">
                    <a:srgbClr val="000000">
                      <a:alpha val="25000"/>
                    </a:srgbClr>
                  </a:outerShdw>
                </a:effectLst>
                <a:latin typeface="Cambria" pitchFamily="18" charset="0"/>
              </a:rPr>
            </a:br>
            <a:r>
              <a:rPr lang="en-US" sz="2400" b="1" dirty="0" smtClean="0">
                <a:solidFill>
                  <a:prstClr val="black"/>
                </a:solidFill>
                <a:effectLst>
                  <a:outerShdw blurRad="31750" dist="25400" dir="5400000" algn="tl" rotWithShape="0">
                    <a:srgbClr val="000000">
                      <a:alpha val="25000"/>
                    </a:srgbClr>
                  </a:outerShdw>
                </a:effectLst>
                <a:latin typeface="Cambria" pitchFamily="18" charset="0"/>
              </a:rPr>
              <a:t>                    Vice-Principal</a:t>
            </a:r>
            <a:r>
              <a:rPr lang="en-US" sz="2400" b="1" dirty="0">
                <a:solidFill>
                  <a:prstClr val="black"/>
                </a:solidFill>
                <a:effectLst>
                  <a:outerShdw blurRad="31750" dist="25400" dir="5400000" algn="tl" rotWithShape="0">
                    <a:srgbClr val="000000">
                      <a:alpha val="25000"/>
                    </a:srgbClr>
                  </a:outerShdw>
                </a:effectLst>
                <a:latin typeface="Cambria" pitchFamily="18" charset="0"/>
              </a:rPr>
              <a:t>:  Mr. Rob Milavsky [Gr. </a:t>
            </a:r>
            <a:r>
              <a:rPr lang="en-US" sz="2400" b="1" dirty="0" smtClean="0">
                <a:solidFill>
                  <a:prstClr val="black"/>
                </a:solidFill>
                <a:effectLst>
                  <a:outerShdw blurRad="31750" dist="25400" dir="5400000" algn="tl" rotWithShape="0">
                    <a:srgbClr val="000000">
                      <a:alpha val="25000"/>
                    </a:srgbClr>
                  </a:outerShdw>
                </a:effectLst>
                <a:latin typeface="Cambria" pitchFamily="18" charset="0"/>
              </a:rPr>
              <a:t>11]</a:t>
            </a:r>
            <a:endParaRPr lang="en-US" sz="2400" b="1" dirty="0">
              <a:solidFill>
                <a:prstClr val="black"/>
              </a:solidFill>
              <a:latin typeface="Cambria" pitchFamily="18" charset="0"/>
            </a:endParaRPr>
          </a:p>
          <a:p>
            <a:pPr marL="342900" indent="-342900" algn="ctr">
              <a:lnSpc>
                <a:spcPct val="150000"/>
              </a:lnSpc>
              <a:spcBef>
                <a:spcPct val="20000"/>
              </a:spcBef>
            </a:pPr>
            <a:r>
              <a:rPr lang="en-US" sz="2400" b="1" dirty="0" smtClean="0">
                <a:effectLst>
                  <a:outerShdw blurRad="31750" dist="25400" dir="5400000" algn="tl" rotWithShape="0">
                    <a:srgbClr val="000000">
                      <a:alpha val="25000"/>
                    </a:srgbClr>
                  </a:outerShdw>
                </a:effectLst>
                <a:latin typeface="Cambria" pitchFamily="18" charset="0"/>
                <a:ea typeface="+mj-ea"/>
                <a:cs typeface="+mj-cs"/>
              </a:rPr>
              <a:t>        Vice-Principal</a:t>
            </a:r>
            <a:r>
              <a:rPr lang="en-US" sz="2400" b="1" dirty="0">
                <a:effectLst>
                  <a:outerShdw blurRad="31750" dist="25400" dir="5400000" algn="tl" rotWithShape="0">
                    <a:srgbClr val="000000">
                      <a:alpha val="25000"/>
                    </a:srgbClr>
                  </a:outerShdw>
                </a:effectLst>
                <a:latin typeface="Cambria" pitchFamily="18" charset="0"/>
                <a:ea typeface="+mj-ea"/>
                <a:cs typeface="+mj-cs"/>
              </a:rPr>
              <a:t>:  </a:t>
            </a:r>
            <a:r>
              <a:rPr lang="en-US" sz="2400" b="1" dirty="0" smtClean="0">
                <a:effectLst>
                  <a:outerShdw blurRad="31750" dist="25400" dir="5400000" algn="tl" rotWithShape="0">
                    <a:srgbClr val="000000">
                      <a:alpha val="25000"/>
                    </a:srgbClr>
                  </a:outerShdw>
                </a:effectLst>
                <a:latin typeface="Cambria" pitchFamily="18" charset="0"/>
                <a:ea typeface="+mj-ea"/>
                <a:cs typeface="+mj-cs"/>
              </a:rPr>
              <a:t>Mrs. </a:t>
            </a:r>
            <a:r>
              <a:rPr lang="en-US" sz="2400" b="1" dirty="0" err="1" smtClean="0">
                <a:effectLst>
                  <a:outerShdw blurRad="31750" dist="25400" dir="5400000" algn="tl" rotWithShape="0">
                    <a:srgbClr val="000000">
                      <a:alpha val="25000"/>
                    </a:srgbClr>
                  </a:outerShdw>
                </a:effectLst>
                <a:latin typeface="Cambria" pitchFamily="18" charset="0"/>
                <a:ea typeface="+mj-ea"/>
                <a:cs typeface="+mj-cs"/>
              </a:rPr>
              <a:t>Donnetta</a:t>
            </a:r>
            <a:r>
              <a:rPr lang="en-US" sz="2400" b="1" dirty="0" smtClean="0">
                <a:effectLst>
                  <a:outerShdw blurRad="31750" dist="25400" dir="5400000" algn="tl" rotWithShape="0">
                    <a:srgbClr val="000000">
                      <a:alpha val="25000"/>
                    </a:srgbClr>
                  </a:outerShdw>
                </a:effectLst>
                <a:latin typeface="Cambria" pitchFamily="18" charset="0"/>
                <a:ea typeface="+mj-ea"/>
                <a:cs typeface="+mj-cs"/>
              </a:rPr>
              <a:t> Beatty  </a:t>
            </a:r>
            <a:r>
              <a:rPr lang="en-US" sz="2400" b="1" dirty="0">
                <a:effectLst>
                  <a:outerShdw blurRad="31750" dist="25400" dir="5400000" algn="tl" rotWithShape="0">
                    <a:srgbClr val="000000">
                      <a:alpha val="25000"/>
                    </a:srgbClr>
                  </a:outerShdw>
                </a:effectLst>
                <a:latin typeface="Cambria" pitchFamily="18" charset="0"/>
                <a:ea typeface="+mj-ea"/>
                <a:cs typeface="+mj-cs"/>
              </a:rPr>
              <a:t>[Gr. </a:t>
            </a:r>
            <a:r>
              <a:rPr lang="en-US" sz="2400" b="1" dirty="0" smtClean="0">
                <a:effectLst>
                  <a:outerShdw blurRad="31750" dist="25400" dir="5400000" algn="tl" rotWithShape="0">
                    <a:srgbClr val="000000">
                      <a:alpha val="25000"/>
                    </a:srgbClr>
                  </a:outerShdw>
                </a:effectLst>
                <a:latin typeface="Cambria" pitchFamily="18" charset="0"/>
                <a:ea typeface="+mj-ea"/>
                <a:cs typeface="+mj-cs"/>
              </a:rPr>
              <a:t>12]     </a:t>
            </a:r>
            <a:r>
              <a:rPr lang="en-US" sz="2400" b="1" dirty="0">
                <a:effectLst>
                  <a:outerShdw blurRad="31750" dist="25400" dir="5400000" algn="tl" rotWithShape="0">
                    <a:srgbClr val="000000">
                      <a:alpha val="25000"/>
                    </a:srgbClr>
                  </a:outerShdw>
                </a:effectLst>
                <a:latin typeface="Cambria" pitchFamily="18" charset="0"/>
                <a:ea typeface="+mj-ea"/>
                <a:cs typeface="+mj-cs"/>
              </a:rPr>
              <a:t/>
            </a:r>
            <a:br>
              <a:rPr lang="en-US" sz="2400" b="1" dirty="0">
                <a:effectLst>
                  <a:outerShdw blurRad="31750" dist="25400" dir="5400000" algn="tl" rotWithShape="0">
                    <a:srgbClr val="000000">
                      <a:alpha val="25000"/>
                    </a:srgbClr>
                  </a:outerShdw>
                </a:effectLst>
                <a:latin typeface="Cambria" pitchFamily="18" charset="0"/>
                <a:ea typeface="+mj-ea"/>
                <a:cs typeface="+mj-cs"/>
              </a:rPr>
            </a:br>
            <a:r>
              <a:rPr lang="en-US" sz="2400" b="1" dirty="0">
                <a:effectLst>
                  <a:outerShdw blurRad="31750" dist="25400" dir="5400000" algn="tl" rotWithShape="0">
                    <a:srgbClr val="000000">
                      <a:alpha val="25000"/>
                    </a:srgbClr>
                  </a:outerShdw>
                </a:effectLst>
                <a:latin typeface="Cambria" pitchFamily="18" charset="0"/>
                <a:ea typeface="+mj-ea"/>
                <a:cs typeface="+mj-cs"/>
              </a:rPr>
              <a:t>	</a:t>
            </a:r>
            <a:br>
              <a:rPr lang="en-US" sz="2400" b="1" dirty="0">
                <a:effectLst>
                  <a:outerShdw blurRad="31750" dist="25400" dir="5400000" algn="tl" rotWithShape="0">
                    <a:srgbClr val="000000">
                      <a:alpha val="25000"/>
                    </a:srgbClr>
                  </a:outerShdw>
                </a:effectLst>
                <a:latin typeface="Cambria" pitchFamily="18" charset="0"/>
                <a:ea typeface="+mj-ea"/>
                <a:cs typeface="+mj-cs"/>
              </a:rPr>
            </a:br>
            <a:r>
              <a:rPr lang="en-US" sz="2000" b="1" dirty="0">
                <a:effectLst>
                  <a:outerShdw blurRad="31750" dist="25400" dir="5400000" algn="tl" rotWithShape="0">
                    <a:srgbClr val="000000">
                      <a:alpha val="25000"/>
                    </a:srgbClr>
                  </a:outerShdw>
                </a:effectLst>
                <a:latin typeface="Cambria" pitchFamily="18" charset="0"/>
                <a:ea typeface="+mj-ea"/>
                <a:cs typeface="+mj-cs"/>
              </a:rPr>
              <a:t>	</a:t>
            </a:r>
            <a:endParaRPr lang="en-US" sz="1000" b="1" dirty="0">
              <a:latin typeface="Cambria" pitchFamily="18" charset="0"/>
            </a:endParaRPr>
          </a:p>
        </p:txBody>
      </p:sp>
      <p:pic>
        <p:nvPicPr>
          <p:cNvPr id="4" name="Picture 13" descr="charger shiel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43400" y="1600200"/>
            <a:ext cx="6508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865102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731603623"/>
              </p:ext>
            </p:extLst>
          </p:nvPr>
        </p:nvGraphicFramePr>
        <p:xfrm>
          <a:off x="152399" y="891227"/>
          <a:ext cx="8839201" cy="4732333"/>
        </p:xfrm>
        <a:graphic>
          <a:graphicData uri="http://schemas.openxmlformats.org/drawingml/2006/table">
            <a:tbl>
              <a:tblPr firstRow="1" bandRow="1">
                <a:tableStyleId>{5C22544A-7EE6-4342-B048-85BDC9FD1C3A}</a:tableStyleId>
              </a:tblPr>
              <a:tblGrid>
                <a:gridCol w="2590801">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gridCol w="2895600">
                  <a:extLst>
                    <a:ext uri="{9D8B030D-6E8A-4147-A177-3AD203B41FA5}">
                      <a16:colId xmlns:a16="http://schemas.microsoft.com/office/drawing/2014/main" val="20002"/>
                    </a:ext>
                  </a:extLst>
                </a:gridCol>
                <a:gridCol w="228600">
                  <a:extLst>
                    <a:ext uri="{9D8B030D-6E8A-4147-A177-3AD203B41FA5}">
                      <a16:colId xmlns:a16="http://schemas.microsoft.com/office/drawing/2014/main" val="20003"/>
                    </a:ext>
                  </a:extLst>
                </a:gridCol>
                <a:gridCol w="2895600">
                  <a:extLst>
                    <a:ext uri="{9D8B030D-6E8A-4147-A177-3AD203B41FA5}">
                      <a16:colId xmlns:a16="http://schemas.microsoft.com/office/drawing/2014/main" val="20004"/>
                    </a:ext>
                  </a:extLst>
                </a:gridCol>
              </a:tblGrid>
              <a:tr h="480373">
                <a:tc>
                  <a:txBody>
                    <a:bodyPr/>
                    <a:lstStyle/>
                    <a:p>
                      <a:pPr algn="ctr"/>
                      <a:r>
                        <a:rPr lang="en-US" sz="2000" b="1" u="sng" dirty="0" smtClean="0">
                          <a:solidFill>
                            <a:schemeClr val="bg1"/>
                          </a:solidFill>
                          <a:latin typeface="Cambria" pitchFamily="18" charset="0"/>
                        </a:rPr>
                        <a:t>Clubs &amp; Activities</a:t>
                      </a:r>
                      <a:endParaRPr lang="en-US" sz="2000" b="1" u="sng" dirty="0">
                        <a:solidFill>
                          <a:schemeClr val="bg1"/>
                        </a:solidFill>
                        <a:latin typeface="Cambria" pitchFamily="18" charset="0"/>
                      </a:endParaRPr>
                    </a:p>
                  </a:txBody>
                  <a:tcPr/>
                </a:tc>
                <a:tc>
                  <a:txBody>
                    <a:bodyPr/>
                    <a:lstStyle/>
                    <a:p>
                      <a:pPr algn="ctr"/>
                      <a:endParaRPr lang="en-US" sz="2000" b="1" u="sng" dirty="0">
                        <a:solidFill>
                          <a:schemeClr val="bg1"/>
                        </a:solidFill>
                        <a:latin typeface="Cambria" pitchFamily="18" charset="0"/>
                      </a:endParaRPr>
                    </a:p>
                  </a:txBody>
                  <a:tcPr/>
                </a:tc>
                <a:tc>
                  <a:txBody>
                    <a:bodyPr/>
                    <a:lstStyle/>
                    <a:p>
                      <a:pPr algn="ctr"/>
                      <a:r>
                        <a:rPr lang="en-US" sz="2000" b="1" u="sng" dirty="0" smtClean="0">
                          <a:solidFill>
                            <a:schemeClr val="bg1"/>
                          </a:solidFill>
                          <a:latin typeface="Cambria" pitchFamily="18" charset="0"/>
                        </a:rPr>
                        <a:t>Clubs &amp; Activities</a:t>
                      </a:r>
                      <a:endParaRPr lang="en-US" sz="2000" b="1" u="sng" dirty="0">
                        <a:solidFill>
                          <a:schemeClr val="bg1"/>
                        </a:solidFill>
                        <a:latin typeface="Cambria" pitchFamily="18" charset="0"/>
                      </a:endParaRPr>
                    </a:p>
                  </a:txBody>
                  <a:tcPr/>
                </a:tc>
                <a:tc>
                  <a:txBody>
                    <a:bodyPr/>
                    <a:lstStyle/>
                    <a:p>
                      <a:pPr algn="ctr"/>
                      <a:endParaRPr lang="en-US" sz="2000" b="1" u="sng" dirty="0">
                        <a:solidFill>
                          <a:schemeClr val="bg1"/>
                        </a:solidFill>
                        <a:latin typeface="Cambria" pitchFamily="18" charset="0"/>
                      </a:endParaRPr>
                    </a:p>
                  </a:txBody>
                  <a:tcPr/>
                </a:tc>
                <a:tc>
                  <a:txBody>
                    <a:bodyPr/>
                    <a:lstStyle/>
                    <a:p>
                      <a:pPr algn="ctr"/>
                      <a:r>
                        <a:rPr lang="en-US" sz="2000" b="1" u="sng" dirty="0" smtClean="0">
                          <a:solidFill>
                            <a:schemeClr val="bg1"/>
                          </a:solidFill>
                          <a:latin typeface="Cambria" pitchFamily="18" charset="0"/>
                        </a:rPr>
                        <a:t>Clubs &amp;</a:t>
                      </a:r>
                      <a:r>
                        <a:rPr lang="en-US" sz="2000" b="1" u="sng" baseline="0" dirty="0" smtClean="0">
                          <a:solidFill>
                            <a:schemeClr val="bg1"/>
                          </a:solidFill>
                          <a:latin typeface="Cambria" pitchFamily="18" charset="0"/>
                        </a:rPr>
                        <a:t> Activities</a:t>
                      </a:r>
                      <a:endParaRPr lang="en-US" sz="2000" b="1" u="sng" dirty="0">
                        <a:solidFill>
                          <a:schemeClr val="bg1"/>
                        </a:solidFill>
                        <a:latin typeface="Cambria" pitchFamily="18" charset="0"/>
                      </a:endParaRPr>
                    </a:p>
                  </a:txBody>
                  <a:tcPr/>
                </a:tc>
                <a:extLst>
                  <a:ext uri="{0D108BD9-81ED-4DB2-BD59-A6C34878D82A}">
                    <a16:rowId xmlns:a16="http://schemas.microsoft.com/office/drawing/2014/main" val="10000"/>
                  </a:ext>
                </a:extLst>
              </a:tr>
              <a:tr h="5334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rPr>
                        <a:t>Renaissance</a:t>
                      </a:r>
                    </a:p>
                  </a:txBody>
                  <a:tcPr/>
                </a:tc>
                <a:tc>
                  <a:txBody>
                    <a:bodyPr/>
                    <a:lstStyle/>
                    <a:p>
                      <a:pPr algn="ctr"/>
                      <a:endParaRPr lang="en-US" sz="1000" b="1" dirty="0">
                        <a:latin typeface="Cambria"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rPr>
                        <a:t>SADD</a:t>
                      </a:r>
                    </a:p>
                  </a:txBody>
                  <a:tcPr/>
                </a:tc>
                <a:tc>
                  <a:txBody>
                    <a:bodyPr/>
                    <a:lstStyle/>
                    <a:p>
                      <a:pPr algn="ctr"/>
                      <a:endParaRPr lang="en-US" sz="1000" b="1" dirty="0">
                        <a:latin typeface="Cambria"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rPr>
                        <a:t>Science Club</a:t>
                      </a:r>
                    </a:p>
                  </a:txBody>
                  <a:tcPr/>
                </a:tc>
                <a:extLst>
                  <a:ext uri="{0D108BD9-81ED-4DB2-BD59-A6C34878D82A}">
                    <a16:rowId xmlns:a16="http://schemas.microsoft.com/office/drawing/2014/main" val="825505686"/>
                  </a:ext>
                </a:extLst>
              </a:tr>
              <a:tr h="5334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rPr>
                        <a:t>Stage Crew</a:t>
                      </a:r>
                    </a:p>
                  </a:txBody>
                  <a:tcPr/>
                </a:tc>
                <a:tc>
                  <a:txBody>
                    <a:bodyPr/>
                    <a:lstStyle/>
                    <a:p>
                      <a:pPr algn="ctr"/>
                      <a:endParaRPr lang="en-US" sz="1000" b="1" dirty="0">
                        <a:latin typeface="Cambria"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rPr>
                        <a:t>STEAM</a:t>
                      </a:r>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prstClr val="black"/>
                          </a:solidFill>
                          <a:effectLst/>
                          <a:uLnTx/>
                          <a:uFillTx/>
                          <a:latin typeface="Cambria" pitchFamily="18" charset="0"/>
                          <a:ea typeface="+mn-ea"/>
                          <a:cs typeface="+mn-cs"/>
                        </a:rPr>
                        <a:t>Step Team </a:t>
                      </a:r>
                      <a:endParaRPr lang="en-US" dirty="0"/>
                    </a:p>
                  </a:txBody>
                  <a:tcPr/>
                </a:tc>
                <a:extLst>
                  <a:ext uri="{0D108BD9-81ED-4DB2-BD59-A6C34878D82A}">
                    <a16:rowId xmlns:a16="http://schemas.microsoft.com/office/drawing/2014/main" val="569448457"/>
                  </a:ext>
                </a:extLst>
              </a:tr>
              <a:tr h="5334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rPr>
                        <a:t>Student Council</a:t>
                      </a:r>
                    </a:p>
                  </a:txBody>
                  <a:tcPr/>
                </a:tc>
                <a:tc>
                  <a:txBody>
                    <a:bodyPr/>
                    <a:lstStyle/>
                    <a:p>
                      <a:pPr algn="ctr"/>
                      <a:endParaRPr lang="en-US" sz="1000" b="1" dirty="0">
                        <a:latin typeface="Cambria"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rPr>
                        <a:t>TC Ladies Club</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prstClr val="black"/>
                          </a:solidFill>
                          <a:effectLst/>
                          <a:uLnTx/>
                          <a:uFillTx/>
                          <a:latin typeface="Cambria" pitchFamily="18" charset="0"/>
                          <a:ea typeface="+mn-ea"/>
                          <a:cs typeface="+mn-cs"/>
                        </a:rPr>
                        <a:t>TC Men’s Club</a:t>
                      </a:r>
                    </a:p>
                    <a:p>
                      <a:pPr algn="ctr"/>
                      <a:endParaRPr lang="en-US" dirty="0"/>
                    </a:p>
                  </a:txBody>
                  <a:tcPr/>
                </a:tc>
                <a:extLst>
                  <a:ext uri="{0D108BD9-81ED-4DB2-BD59-A6C34878D82A}">
                    <a16:rowId xmlns:a16="http://schemas.microsoft.com/office/drawing/2014/main" val="10001"/>
                  </a:ext>
                </a:extLst>
              </a:tr>
              <a:tr h="5334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prstClr val="black"/>
                          </a:solidFill>
                          <a:effectLst/>
                          <a:uLnTx/>
                          <a:uFillTx/>
                          <a:latin typeface="Cambria" pitchFamily="18" charset="0"/>
                          <a:ea typeface="+mn-ea"/>
                          <a:cs typeface="+mn-cs"/>
                        </a:rPr>
                        <a:t>Tech Squad</a:t>
                      </a:r>
                    </a:p>
                  </a:txBody>
                  <a:tcPr/>
                </a:tc>
                <a:tc>
                  <a:txBody>
                    <a:bodyPr/>
                    <a:lstStyle/>
                    <a:p>
                      <a:pPr algn="ctr"/>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prstClr val="black"/>
                          </a:solidFill>
                          <a:effectLst/>
                          <a:uLnTx/>
                          <a:uFillTx/>
                          <a:latin typeface="Cambria" pitchFamily="18" charset="0"/>
                          <a:ea typeface="+mn-ea"/>
                          <a:cs typeface="+mn-cs"/>
                        </a:rPr>
                        <a:t>Teen Pep</a:t>
                      </a:r>
                      <a:endParaRPr lang="en-US" dirty="0"/>
                    </a:p>
                  </a:txBody>
                  <a:tcPr/>
                </a:tc>
                <a:tc>
                  <a:txBody>
                    <a:bodyPr/>
                    <a:lstStyle/>
                    <a:p>
                      <a:pPr algn="ctr"/>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prstClr val="black"/>
                          </a:solidFill>
                          <a:effectLst/>
                          <a:uLnTx/>
                          <a:uFillTx/>
                          <a:latin typeface="Cambria" pitchFamily="18" charset="0"/>
                          <a:ea typeface="+mn-ea"/>
                          <a:cs typeface="+mn-cs"/>
                        </a:rPr>
                        <a:t>Transition Project</a:t>
                      </a:r>
                      <a:endParaRPr lang="en-US" dirty="0"/>
                    </a:p>
                  </a:txBody>
                  <a:tcPr/>
                </a:tc>
                <a:extLst>
                  <a:ext uri="{0D108BD9-81ED-4DB2-BD59-A6C34878D82A}">
                    <a16:rowId xmlns:a16="http://schemas.microsoft.com/office/drawing/2014/main" val="10002"/>
                  </a:ext>
                </a:extLst>
              </a:tr>
              <a:tr h="4572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rPr>
                        <a:t>World Language Club</a:t>
                      </a:r>
                    </a:p>
                  </a:txBody>
                  <a:tcPr/>
                </a:tc>
                <a:tc>
                  <a:txBody>
                    <a:bodyPr/>
                    <a:lstStyle/>
                    <a:p>
                      <a:pPr algn="ctr"/>
                      <a:endParaRPr lang="en-US" sz="1000" b="1" dirty="0">
                        <a:latin typeface="Cambria"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atin typeface="Cambria" pitchFamily="18" charset="0"/>
                        </a:rPr>
                        <a:t>Yearbook</a:t>
                      </a:r>
                      <a:endPar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endParaRPr>
                    </a:p>
                    <a:p>
                      <a:pPr algn="ctr"/>
                      <a:endPar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endParaRPr>
                    </a:p>
                  </a:txBody>
                  <a:tcPr/>
                </a:tc>
                <a:tc>
                  <a:txBody>
                    <a:bodyPr/>
                    <a:lstStyle/>
                    <a:p>
                      <a:pPr algn="ctr"/>
                      <a:endParaRPr lang="en-US" sz="1000" b="1" dirty="0">
                        <a:latin typeface="Cambria"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endParaRPr>
                    </a:p>
                  </a:txBody>
                  <a:tcPr/>
                </a:tc>
                <a:extLst>
                  <a:ext uri="{0D108BD9-81ED-4DB2-BD59-A6C34878D82A}">
                    <a16:rowId xmlns:a16="http://schemas.microsoft.com/office/drawing/2014/main" val="10004"/>
                  </a:ext>
                </a:extLst>
              </a:tr>
              <a:tr h="543366">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2000" b="1" dirty="0" smtClean="0">
                          <a:solidFill>
                            <a:schemeClr val="tx1"/>
                          </a:solidFill>
                          <a:latin typeface="Cambria" panose="02040503050406030204" pitchFamily="18" charset="0"/>
                        </a:rPr>
                        <a:t>Students who get involved in clubs, activities and sports have an easier transition to high school, earn better grades and have quality information for their  college transcript.</a:t>
                      </a:r>
                    </a:p>
                    <a:p>
                      <a:pPr algn="ctr"/>
                      <a:endPar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endParaRPr>
                    </a:p>
                  </a:txBody>
                  <a:tcPr/>
                </a:tc>
                <a:tc hMerge="1">
                  <a:txBody>
                    <a:bodyPr/>
                    <a:lstStyle/>
                    <a:p>
                      <a:pPr algn="ctr"/>
                      <a:endParaRPr lang="en-US" sz="1000" b="1" dirty="0">
                        <a:latin typeface="Cambria" pitchFamily="18" charset="0"/>
                      </a:endParaRPr>
                    </a:p>
                  </a:txBody>
                  <a:tcPr/>
                </a:tc>
                <a:tc hMerge="1">
                  <a:txBody>
                    <a:bodyPr/>
                    <a:lstStyle/>
                    <a:p>
                      <a:pPr algn="ctr"/>
                      <a:endParaRPr kumimoji="0" lang="en-US" sz="2000" b="1" i="0" u="none" strike="noStrike" kern="1200" cap="none" spc="0" normalizeH="0" baseline="0" noProof="0" dirty="0" smtClean="0">
                        <a:ln>
                          <a:noFill/>
                        </a:ln>
                        <a:solidFill>
                          <a:prstClr val="black"/>
                        </a:solidFill>
                        <a:effectLst/>
                        <a:uLnTx/>
                        <a:uFillTx/>
                        <a:latin typeface="Cambria" pitchFamily="18" charset="0"/>
                        <a:ea typeface="+mn-ea"/>
                        <a:cs typeface="+mn-cs"/>
                      </a:endParaRPr>
                    </a:p>
                  </a:txBody>
                  <a:tcPr/>
                </a:tc>
                <a:tc hMerge="1">
                  <a:txBody>
                    <a:bodyPr/>
                    <a:lstStyle/>
                    <a:p>
                      <a:endParaRPr lang="en-US" dirty="0">
                        <a:latin typeface="Cambria" pitchFamily="18" charset="0"/>
                      </a:endParaRPr>
                    </a:p>
                  </a:txBody>
                  <a:tcPr/>
                </a:tc>
                <a:tc hMerge="1">
                  <a:txBody>
                    <a:bodyPr/>
                    <a:lstStyle/>
                    <a:p>
                      <a:endParaRPr lang="en-US" sz="2000" b="0" dirty="0">
                        <a:latin typeface="Cambria" panose="02040503050406030204" pitchFamily="18" charset="0"/>
                      </a:endParaRPr>
                    </a:p>
                  </a:txBody>
                  <a:tcPr/>
                </a:tc>
                <a:extLst>
                  <a:ext uri="{0D108BD9-81ED-4DB2-BD59-A6C34878D82A}">
                    <a16:rowId xmlns:a16="http://schemas.microsoft.com/office/drawing/2014/main" val="10007"/>
                  </a:ext>
                </a:extLst>
              </a:tr>
            </a:tbl>
          </a:graphicData>
        </a:graphic>
      </p:graphicFrame>
      <p:sp>
        <p:nvSpPr>
          <p:cNvPr id="2" name="Title 1"/>
          <p:cNvSpPr>
            <a:spLocks noGrp="1"/>
          </p:cNvSpPr>
          <p:nvPr>
            <p:ph type="title"/>
          </p:nvPr>
        </p:nvSpPr>
        <p:spPr>
          <a:xfrm>
            <a:off x="1828800" y="152400"/>
            <a:ext cx="5257800" cy="685800"/>
          </a:xfrm>
        </p:spPr>
        <p:txBody>
          <a:bodyPr>
            <a:normAutofit fontScale="90000"/>
          </a:bodyPr>
          <a:lstStyle/>
          <a:p>
            <a:pPr algn="ctr"/>
            <a:r>
              <a:rPr lang="en-US" b="1" dirty="0" smtClean="0">
                <a:solidFill>
                  <a:schemeClr val="tx1"/>
                </a:solidFill>
                <a:latin typeface="Cambria" pitchFamily="18" charset="0"/>
              </a:rPr>
              <a:t>Clubs and Activities</a:t>
            </a:r>
            <a:endParaRPr lang="en-US" b="1" dirty="0">
              <a:solidFill>
                <a:schemeClr val="tx1"/>
              </a:solidFill>
              <a:latin typeface="Cambria" pitchFamily="18" charset="0"/>
            </a:endParaRPr>
          </a:p>
        </p:txBody>
      </p:sp>
      <p:pic>
        <p:nvPicPr>
          <p:cNvPr id="5" name="Picture 13" descr="charger shiel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5400" y="5410200"/>
            <a:ext cx="6508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3" descr="charger shiel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2275" y="5392615"/>
            <a:ext cx="6508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3" descr="charger shiel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9000" y="5360650"/>
            <a:ext cx="6508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656715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a:xfrm>
            <a:off x="0" y="1376363"/>
            <a:ext cx="3886200" cy="866775"/>
          </a:xfrm>
        </p:spPr>
        <p:txBody>
          <a:bodyPr>
            <a:normAutofit/>
          </a:bodyPr>
          <a:lstStyle/>
          <a:p>
            <a:pPr eaLnBrk="1" hangingPunct="1"/>
            <a:r>
              <a:rPr lang="en-US" dirty="0" smtClean="0">
                <a:solidFill>
                  <a:srgbClr val="DDDDDD"/>
                </a:solidFill>
              </a:rPr>
              <a:t>  </a:t>
            </a:r>
            <a:r>
              <a:rPr lang="en-US" sz="4400" b="1" u="sng" dirty="0" smtClean="0">
                <a:solidFill>
                  <a:schemeClr val="tx1"/>
                </a:solidFill>
                <a:latin typeface="Cambria" pitchFamily="18" charset="0"/>
              </a:rPr>
              <a:t>Music Clubs</a:t>
            </a:r>
            <a:endParaRPr lang="en-US" b="1" u="sng" dirty="0" smtClean="0">
              <a:solidFill>
                <a:schemeClr val="tx1"/>
              </a:solidFill>
              <a:latin typeface="Cambria" pitchFamily="18" charset="0"/>
            </a:endParaRPr>
          </a:p>
        </p:txBody>
      </p:sp>
      <p:pic>
        <p:nvPicPr>
          <p:cNvPr id="64516" name="Picture 4" descr="j007881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62200" y="228600"/>
            <a:ext cx="3810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17" name="Text Box 5"/>
          <p:cNvSpPr txBox="1">
            <a:spLocks noChangeArrowheads="1"/>
          </p:cNvSpPr>
          <p:nvPr/>
        </p:nvSpPr>
        <p:spPr bwMode="auto">
          <a:xfrm>
            <a:off x="228600" y="2354885"/>
            <a:ext cx="3886200" cy="2160591"/>
          </a:xfrm>
          <a:prstGeom prst="rect">
            <a:avLst/>
          </a:prstGeom>
          <a:noFill/>
          <a:ln w="9525">
            <a:noFill/>
            <a:miter lim="800000"/>
            <a:headEnd/>
            <a:tailEnd/>
          </a:ln>
          <a:effectLst/>
        </p:spPr>
        <p:txBody>
          <a:bodyPr wrap="square">
            <a:spAutoFit/>
          </a:bodyPr>
          <a:lstStyle>
            <a:lvl1pPr marL="342900" indent="-342900">
              <a:defRPr>
                <a:solidFill>
                  <a:schemeClr val="tx1"/>
                </a:solidFill>
                <a:latin typeface="Arial" charset="0"/>
              </a:defRPr>
            </a:lvl1pPr>
            <a:lvl2pPr>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800100" lvl="1" indent="-342900">
              <a:spcBef>
                <a:spcPct val="20000"/>
              </a:spcBef>
              <a:buClr>
                <a:srgbClr val="000076"/>
              </a:buClr>
              <a:buFont typeface="Arial" panose="020B0604020202020204" pitchFamily="34" charset="0"/>
              <a:buChar char="•"/>
              <a:defRPr/>
            </a:pPr>
            <a:r>
              <a:rPr lang="en-US" sz="2400" b="1" dirty="0" smtClean="0">
                <a:solidFill>
                  <a:prstClr val="black"/>
                </a:solidFill>
                <a:latin typeface="Cambria" pitchFamily="18" charset="0"/>
              </a:rPr>
              <a:t>Vocal Ensemble</a:t>
            </a:r>
          </a:p>
          <a:p>
            <a:pPr marL="800100" lvl="1" indent="-342900">
              <a:spcBef>
                <a:spcPct val="20000"/>
              </a:spcBef>
              <a:buClr>
                <a:srgbClr val="000076"/>
              </a:buClr>
              <a:buFont typeface="Arial" panose="020B0604020202020204" pitchFamily="34" charset="0"/>
              <a:buChar char="•"/>
              <a:defRPr/>
            </a:pPr>
            <a:r>
              <a:rPr lang="en-US" sz="2400" b="1" dirty="0" smtClean="0">
                <a:solidFill>
                  <a:prstClr val="black"/>
                </a:solidFill>
                <a:latin typeface="Cambria" pitchFamily="18" charset="0"/>
              </a:rPr>
              <a:t>Marching Band</a:t>
            </a:r>
          </a:p>
          <a:p>
            <a:pPr marL="800100" lvl="1" indent="-342900">
              <a:spcBef>
                <a:spcPct val="20000"/>
              </a:spcBef>
              <a:buClr>
                <a:srgbClr val="000076"/>
              </a:buClr>
              <a:buFont typeface="Arial" panose="020B0604020202020204" pitchFamily="34" charset="0"/>
              <a:buChar char="•"/>
              <a:defRPr/>
            </a:pPr>
            <a:r>
              <a:rPr lang="en-US" sz="2400" b="1" dirty="0" smtClean="0">
                <a:solidFill>
                  <a:prstClr val="black"/>
                </a:solidFill>
                <a:latin typeface="Cambria" pitchFamily="18" charset="0"/>
              </a:rPr>
              <a:t>Jazz Ensemble</a:t>
            </a:r>
          </a:p>
          <a:p>
            <a:pPr marL="800100" lvl="1" indent="-342900">
              <a:spcBef>
                <a:spcPct val="20000"/>
              </a:spcBef>
              <a:buClr>
                <a:srgbClr val="000076"/>
              </a:buClr>
              <a:buFont typeface="Arial" panose="020B0604020202020204" pitchFamily="34" charset="0"/>
              <a:buChar char="•"/>
              <a:defRPr/>
            </a:pPr>
            <a:r>
              <a:rPr lang="en-US" sz="2400" b="1" dirty="0" smtClean="0">
                <a:solidFill>
                  <a:prstClr val="black"/>
                </a:solidFill>
                <a:latin typeface="Cambria" pitchFamily="18" charset="0"/>
              </a:rPr>
              <a:t>Percussion Ensemble</a:t>
            </a:r>
            <a:endParaRPr lang="en-US" sz="2400" b="1" dirty="0">
              <a:solidFill>
                <a:prstClr val="black"/>
              </a:solidFill>
              <a:latin typeface="Cambria" pitchFamily="18" charset="0"/>
            </a:endParaRPr>
          </a:p>
        </p:txBody>
      </p:sp>
      <p:sp>
        <p:nvSpPr>
          <p:cNvPr id="6" name="Rectangle 2"/>
          <p:cNvSpPr txBox="1">
            <a:spLocks noChangeArrowheads="1"/>
          </p:cNvSpPr>
          <p:nvPr/>
        </p:nvSpPr>
        <p:spPr>
          <a:xfrm>
            <a:off x="4343400" y="1447800"/>
            <a:ext cx="4495800" cy="769938"/>
          </a:xfrm>
          <a:prstGeom prst="rect">
            <a:avLst/>
          </a:prstGeom>
        </p:spPr>
        <p:txBody>
          <a:bodyPr vert="horz" lIns="0" rIns="0" bIns="0" anchor="b">
            <a:normAutofit fontScale="82500" lnSpcReduction="1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en-US" dirty="0" smtClean="0">
                <a:solidFill>
                  <a:prstClr val="black"/>
                </a:solidFill>
              </a:rPr>
              <a:t>  </a:t>
            </a:r>
            <a:r>
              <a:rPr lang="en-US" sz="5300" b="1" u="sng" dirty="0" smtClean="0">
                <a:solidFill>
                  <a:prstClr val="black"/>
                </a:solidFill>
                <a:latin typeface="Cambria" pitchFamily="18" charset="0"/>
              </a:rPr>
              <a:t>Music Activities</a:t>
            </a:r>
            <a:endParaRPr lang="en-US" b="1" u="sng" dirty="0" smtClean="0">
              <a:solidFill>
                <a:prstClr val="black"/>
              </a:solidFill>
              <a:latin typeface="Cambria" pitchFamily="18" charset="0"/>
            </a:endParaRPr>
          </a:p>
        </p:txBody>
      </p:sp>
      <p:sp>
        <p:nvSpPr>
          <p:cNvPr id="7" name="Rectangle 3"/>
          <p:cNvSpPr txBox="1">
            <a:spLocks noChangeArrowheads="1"/>
          </p:cNvSpPr>
          <p:nvPr/>
        </p:nvSpPr>
        <p:spPr>
          <a:xfrm>
            <a:off x="4800600" y="2199203"/>
            <a:ext cx="3581400" cy="3501231"/>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buClr>
                <a:srgbClr val="A7EA52"/>
              </a:buClr>
              <a:defRPr/>
            </a:pPr>
            <a:r>
              <a:rPr lang="en-US" sz="2400" b="1" dirty="0" smtClean="0">
                <a:solidFill>
                  <a:prstClr val="black"/>
                </a:solidFill>
                <a:latin typeface="Cambria" pitchFamily="18" charset="0"/>
              </a:rPr>
              <a:t>Concerts</a:t>
            </a:r>
          </a:p>
          <a:p>
            <a:pPr>
              <a:buClr>
                <a:srgbClr val="A7EA52"/>
              </a:buClr>
              <a:defRPr/>
            </a:pPr>
            <a:r>
              <a:rPr lang="en-US" sz="2400" b="1" dirty="0" smtClean="0">
                <a:solidFill>
                  <a:prstClr val="black"/>
                </a:solidFill>
                <a:latin typeface="Cambria" pitchFamily="18" charset="0"/>
              </a:rPr>
              <a:t>Parades</a:t>
            </a:r>
          </a:p>
          <a:p>
            <a:pPr>
              <a:buClr>
                <a:srgbClr val="A7EA52"/>
              </a:buClr>
              <a:defRPr/>
            </a:pPr>
            <a:r>
              <a:rPr lang="en-US" sz="2400" b="1" dirty="0" smtClean="0">
                <a:solidFill>
                  <a:prstClr val="black"/>
                </a:solidFill>
                <a:latin typeface="Cambria" pitchFamily="18" charset="0"/>
              </a:rPr>
              <a:t>Special Events</a:t>
            </a:r>
          </a:p>
          <a:p>
            <a:pPr>
              <a:buClr>
                <a:srgbClr val="A7EA52"/>
              </a:buClr>
              <a:defRPr/>
            </a:pPr>
            <a:r>
              <a:rPr lang="en-US" sz="2400" b="1" dirty="0" smtClean="0">
                <a:solidFill>
                  <a:prstClr val="black"/>
                </a:solidFill>
                <a:latin typeface="Cambria" pitchFamily="18" charset="0"/>
              </a:rPr>
              <a:t>Competitions</a:t>
            </a:r>
          </a:p>
          <a:p>
            <a:pPr>
              <a:buClr>
                <a:srgbClr val="A7EA52"/>
              </a:buClr>
              <a:defRPr/>
            </a:pPr>
            <a:r>
              <a:rPr lang="en-US" sz="2400" b="1" dirty="0" smtClean="0">
                <a:solidFill>
                  <a:prstClr val="black"/>
                </a:solidFill>
                <a:latin typeface="Cambria" pitchFamily="18" charset="0"/>
              </a:rPr>
              <a:t>All-South Jersey Band &amp; Choir</a:t>
            </a:r>
          </a:p>
          <a:p>
            <a:pPr>
              <a:buClr>
                <a:srgbClr val="A7EA52"/>
              </a:buClr>
              <a:defRPr/>
            </a:pPr>
            <a:r>
              <a:rPr lang="en-US" sz="2400" b="1" dirty="0" smtClean="0">
                <a:solidFill>
                  <a:prstClr val="black"/>
                </a:solidFill>
                <a:latin typeface="Cambria" pitchFamily="18" charset="0"/>
              </a:rPr>
              <a:t>All State Concert Band &amp; Choir</a:t>
            </a:r>
          </a:p>
        </p:txBody>
      </p:sp>
      <p:sp>
        <p:nvSpPr>
          <p:cNvPr id="2" name="Rectangle 1"/>
          <p:cNvSpPr/>
          <p:nvPr/>
        </p:nvSpPr>
        <p:spPr>
          <a:xfrm>
            <a:off x="533399" y="4627223"/>
            <a:ext cx="3505201" cy="1446550"/>
          </a:xfrm>
          <a:prstGeom prst="rect">
            <a:avLst/>
          </a:prstGeom>
        </p:spPr>
        <p:txBody>
          <a:bodyPr wrap="square">
            <a:spAutoFit/>
          </a:bodyPr>
          <a:lstStyle/>
          <a:p>
            <a:pPr marL="458788" lvl="1" indent="-342900">
              <a:spcBef>
                <a:spcPct val="20000"/>
              </a:spcBef>
              <a:buFont typeface="Arial" panose="020B0604020202020204" pitchFamily="34" charset="0"/>
              <a:buChar char="•"/>
              <a:defRPr/>
            </a:pPr>
            <a:r>
              <a:rPr lang="en-US" sz="2000" b="1" dirty="0">
                <a:solidFill>
                  <a:prstClr val="black"/>
                </a:solidFill>
                <a:latin typeface="Cambria" pitchFamily="18" charset="0"/>
              </a:rPr>
              <a:t>Olympic </a:t>
            </a:r>
            <a:r>
              <a:rPr lang="en-US" sz="2000" b="1" dirty="0" smtClean="0">
                <a:solidFill>
                  <a:prstClr val="black"/>
                </a:solidFill>
                <a:latin typeface="Cambria" pitchFamily="18" charset="0"/>
              </a:rPr>
              <a:t>Conference Band</a:t>
            </a:r>
            <a:endParaRPr lang="en-US" sz="1600" b="1" dirty="0">
              <a:solidFill>
                <a:prstClr val="black"/>
              </a:solidFill>
              <a:latin typeface="Cambria" pitchFamily="18" charset="0"/>
            </a:endParaRPr>
          </a:p>
          <a:p>
            <a:pPr marL="458788" lvl="1" indent="-342900">
              <a:spcBef>
                <a:spcPct val="20000"/>
              </a:spcBef>
              <a:buFont typeface="Arial" panose="020B0604020202020204" pitchFamily="34" charset="0"/>
              <a:buChar char="•"/>
              <a:defRPr/>
            </a:pPr>
            <a:r>
              <a:rPr lang="en-US" sz="2000" b="1" dirty="0">
                <a:solidFill>
                  <a:prstClr val="black"/>
                </a:solidFill>
                <a:latin typeface="Cambria" pitchFamily="18" charset="0"/>
              </a:rPr>
              <a:t>Music Trips  </a:t>
            </a:r>
            <a:endParaRPr lang="en-US" sz="1600" b="1" dirty="0">
              <a:solidFill>
                <a:prstClr val="black"/>
              </a:solidFill>
              <a:latin typeface="Cambria" pitchFamily="18" charset="0"/>
            </a:endParaRPr>
          </a:p>
          <a:p>
            <a:pPr marL="458788" lvl="1" indent="-342900">
              <a:spcBef>
                <a:spcPct val="20000"/>
              </a:spcBef>
              <a:buFont typeface="Arial" panose="020B0604020202020204" pitchFamily="34" charset="0"/>
              <a:buChar char="•"/>
              <a:defRPr/>
            </a:pPr>
            <a:r>
              <a:rPr lang="en-US" sz="2000" b="1" dirty="0">
                <a:solidFill>
                  <a:prstClr val="black"/>
                </a:solidFill>
                <a:latin typeface="Cambria" pitchFamily="18" charset="0"/>
              </a:rPr>
              <a:t>Small Group Lessons</a:t>
            </a:r>
          </a:p>
        </p:txBody>
      </p:sp>
    </p:spTree>
    <p:extLst>
      <p:ext uri="{BB962C8B-B14F-4D97-AF65-F5344CB8AC3E}">
        <p14:creationId xmlns:p14="http://schemas.microsoft.com/office/powerpoint/2010/main" val="5681721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858482" y="918715"/>
          <a:ext cx="7550421" cy="5880251"/>
        </p:xfrm>
        <a:graphic>
          <a:graphicData uri="http://schemas.openxmlformats.org/drawingml/2006/table">
            <a:tbl>
              <a:tblPr firstRow="1" bandRow="1">
                <a:tableStyleId>{5C22544A-7EE6-4342-B048-85BDC9FD1C3A}</a:tableStyleId>
              </a:tblPr>
              <a:tblGrid>
                <a:gridCol w="2722918">
                  <a:extLst>
                    <a:ext uri="{9D8B030D-6E8A-4147-A177-3AD203B41FA5}">
                      <a16:colId xmlns:a16="http://schemas.microsoft.com/office/drawing/2014/main" val="20000"/>
                    </a:ext>
                  </a:extLst>
                </a:gridCol>
                <a:gridCol w="2310696">
                  <a:extLst>
                    <a:ext uri="{9D8B030D-6E8A-4147-A177-3AD203B41FA5}">
                      <a16:colId xmlns:a16="http://schemas.microsoft.com/office/drawing/2014/main" val="20001"/>
                    </a:ext>
                  </a:extLst>
                </a:gridCol>
                <a:gridCol w="2516807">
                  <a:extLst>
                    <a:ext uri="{9D8B030D-6E8A-4147-A177-3AD203B41FA5}">
                      <a16:colId xmlns:a16="http://schemas.microsoft.com/office/drawing/2014/main" val="20002"/>
                    </a:ext>
                  </a:extLst>
                </a:gridCol>
              </a:tblGrid>
              <a:tr h="447932">
                <a:tc>
                  <a:txBody>
                    <a:bodyPr/>
                    <a:lstStyle/>
                    <a:p>
                      <a:pPr algn="ctr"/>
                      <a:r>
                        <a:rPr lang="en-US" sz="2000" u="sng" dirty="0" smtClean="0">
                          <a:solidFill>
                            <a:schemeClr val="bg1"/>
                          </a:solidFill>
                          <a:latin typeface="Cambria" pitchFamily="18" charset="0"/>
                        </a:rPr>
                        <a:t>FALL SPORTS</a:t>
                      </a:r>
                      <a:endParaRPr lang="en-US" sz="2000" u="sng" dirty="0">
                        <a:solidFill>
                          <a:schemeClr val="bg1"/>
                        </a:solidFill>
                        <a:latin typeface="Cambria" pitchFamily="18" charset="0"/>
                      </a:endParaRPr>
                    </a:p>
                  </a:txBody>
                  <a:tcPr/>
                </a:tc>
                <a:tc>
                  <a:txBody>
                    <a:bodyPr/>
                    <a:lstStyle/>
                    <a:p>
                      <a:pPr algn="ctr"/>
                      <a:r>
                        <a:rPr lang="en-US" sz="2000" u="sng" dirty="0" smtClean="0">
                          <a:solidFill>
                            <a:schemeClr val="bg1"/>
                          </a:solidFill>
                          <a:latin typeface="Cambria" pitchFamily="18" charset="0"/>
                        </a:rPr>
                        <a:t>WINTER SPORTS</a:t>
                      </a:r>
                      <a:endParaRPr lang="en-US" sz="2000" u="sng" dirty="0">
                        <a:solidFill>
                          <a:schemeClr val="bg1"/>
                        </a:solidFill>
                        <a:latin typeface="Cambria" pitchFamily="18" charset="0"/>
                      </a:endParaRPr>
                    </a:p>
                  </a:txBody>
                  <a:tcPr/>
                </a:tc>
                <a:tc>
                  <a:txBody>
                    <a:bodyPr/>
                    <a:lstStyle/>
                    <a:p>
                      <a:pPr algn="ctr"/>
                      <a:r>
                        <a:rPr lang="en-US" sz="2000" u="sng" dirty="0" smtClean="0">
                          <a:solidFill>
                            <a:schemeClr val="bg1"/>
                          </a:solidFill>
                          <a:latin typeface="Cambria" pitchFamily="18" charset="0"/>
                        </a:rPr>
                        <a:t>SPRING SPORTS</a:t>
                      </a:r>
                      <a:endParaRPr lang="en-US" sz="2000" u="sng" dirty="0">
                        <a:solidFill>
                          <a:schemeClr val="bg1"/>
                        </a:solidFill>
                        <a:latin typeface="Cambria" pitchFamily="18" charset="0"/>
                      </a:endParaRPr>
                    </a:p>
                  </a:txBody>
                  <a:tcPr/>
                </a:tc>
                <a:extLst>
                  <a:ext uri="{0D108BD9-81ED-4DB2-BD59-A6C34878D82A}">
                    <a16:rowId xmlns:a16="http://schemas.microsoft.com/office/drawing/2014/main" val="10000"/>
                  </a:ext>
                </a:extLst>
              </a:tr>
              <a:tr h="526794">
                <a:tc>
                  <a:txBody>
                    <a:bodyPr/>
                    <a:lstStyle/>
                    <a:p>
                      <a:pPr algn="ctr"/>
                      <a:r>
                        <a:rPr lang="en-US" sz="1800" b="1" dirty="0" smtClean="0">
                          <a:latin typeface="Cambria" pitchFamily="18" charset="0"/>
                        </a:rPr>
                        <a:t>FOOTBALL</a:t>
                      </a:r>
                    </a:p>
                    <a:p>
                      <a:pPr algn="ctr"/>
                      <a:endParaRPr lang="en-US" sz="1100" b="1" dirty="0">
                        <a:latin typeface="Cambria" pitchFamily="18" charset="0"/>
                      </a:endParaRPr>
                    </a:p>
                  </a:txBody>
                  <a:tcPr/>
                </a:tc>
                <a:tc>
                  <a:txBody>
                    <a:bodyPr/>
                    <a:lstStyle/>
                    <a:p>
                      <a:pPr algn="ctr"/>
                      <a:r>
                        <a:rPr lang="en-US" sz="1800" b="1" dirty="0" smtClean="0">
                          <a:latin typeface="Cambria" pitchFamily="18" charset="0"/>
                        </a:rPr>
                        <a:t>WRESTLING</a:t>
                      </a:r>
                    </a:p>
                    <a:p>
                      <a:pPr algn="ctr"/>
                      <a:endParaRPr lang="en-US" sz="1100" b="1" dirty="0">
                        <a:latin typeface="Cambria" pitchFamily="18" charset="0"/>
                      </a:endParaRPr>
                    </a:p>
                  </a:txBody>
                  <a:tcPr/>
                </a:tc>
                <a:tc>
                  <a:txBody>
                    <a:bodyPr/>
                    <a:lstStyle/>
                    <a:p>
                      <a:pPr algn="ctr"/>
                      <a:r>
                        <a:rPr lang="en-US" sz="1800" b="1" dirty="0" smtClean="0">
                          <a:latin typeface="Cambria" pitchFamily="18" charset="0"/>
                        </a:rPr>
                        <a:t>SOFTBALL</a:t>
                      </a:r>
                    </a:p>
                    <a:p>
                      <a:pPr algn="ctr"/>
                      <a:endParaRPr lang="en-US" sz="1100" b="1" dirty="0">
                        <a:latin typeface="Cambria" pitchFamily="18" charset="0"/>
                      </a:endParaRPr>
                    </a:p>
                  </a:txBody>
                  <a:tcPr/>
                </a:tc>
                <a:extLst>
                  <a:ext uri="{0D108BD9-81ED-4DB2-BD59-A6C34878D82A}">
                    <a16:rowId xmlns:a16="http://schemas.microsoft.com/office/drawing/2014/main" val="10001"/>
                  </a:ext>
                </a:extLst>
              </a:tr>
              <a:tr h="603514">
                <a:tc>
                  <a:txBody>
                    <a:bodyPr/>
                    <a:lstStyle/>
                    <a:p>
                      <a:pPr algn="ctr"/>
                      <a:r>
                        <a:rPr lang="en-US" sz="1800" b="1" dirty="0" smtClean="0">
                          <a:latin typeface="Cambria" pitchFamily="18" charset="0"/>
                        </a:rPr>
                        <a:t>FIELD HOCKEY</a:t>
                      </a:r>
                    </a:p>
                    <a:p>
                      <a:pPr algn="ctr"/>
                      <a:endParaRPr lang="en-US" sz="1100" b="1" dirty="0">
                        <a:latin typeface="Cambria" pitchFamily="18" charset="0"/>
                      </a:endParaRPr>
                    </a:p>
                  </a:txBody>
                  <a:tcPr/>
                </a:tc>
                <a:tc>
                  <a:txBody>
                    <a:bodyPr/>
                    <a:lstStyle/>
                    <a:p>
                      <a:pPr algn="ctr"/>
                      <a:r>
                        <a:rPr lang="en-US" sz="1800" b="1" dirty="0" smtClean="0">
                          <a:latin typeface="Cambria" pitchFamily="18" charset="0"/>
                        </a:rPr>
                        <a:t>SWIMMING </a:t>
                      </a:r>
                      <a:r>
                        <a:rPr lang="en-US" sz="1400" b="1" dirty="0" smtClean="0">
                          <a:latin typeface="Cambria" pitchFamily="18" charset="0"/>
                        </a:rPr>
                        <a:t>(CO-ED)</a:t>
                      </a:r>
                    </a:p>
                    <a:p>
                      <a:pPr algn="ctr"/>
                      <a:endParaRPr lang="en-US" sz="1100" b="1" dirty="0">
                        <a:latin typeface="Cambria" pitchFamily="18" charset="0"/>
                      </a:endParaRPr>
                    </a:p>
                  </a:txBody>
                  <a:tcPr/>
                </a:tc>
                <a:tc>
                  <a:txBody>
                    <a:bodyPr/>
                    <a:lstStyle/>
                    <a:p>
                      <a:pPr algn="ctr"/>
                      <a:r>
                        <a:rPr lang="en-US" sz="1800" b="1" dirty="0" smtClean="0">
                          <a:latin typeface="Cambria" pitchFamily="18" charset="0"/>
                        </a:rPr>
                        <a:t>BASEBALL</a:t>
                      </a:r>
                    </a:p>
                    <a:p>
                      <a:pPr algn="ctr"/>
                      <a:endParaRPr lang="en-US" sz="1100" b="1" dirty="0">
                        <a:latin typeface="Cambria" pitchFamily="18" charset="0"/>
                      </a:endParaRPr>
                    </a:p>
                  </a:txBody>
                  <a:tcPr/>
                </a:tc>
                <a:extLst>
                  <a:ext uri="{0D108BD9-81ED-4DB2-BD59-A6C34878D82A}">
                    <a16:rowId xmlns:a16="http://schemas.microsoft.com/office/drawing/2014/main" val="10002"/>
                  </a:ext>
                </a:extLst>
              </a:tr>
              <a:tr h="665627">
                <a:tc>
                  <a:txBody>
                    <a:bodyPr/>
                    <a:lstStyle/>
                    <a:p>
                      <a:pPr algn="ctr"/>
                      <a:r>
                        <a:rPr lang="en-US" sz="1800" b="1" dirty="0" smtClean="0">
                          <a:latin typeface="Cambria" pitchFamily="18" charset="0"/>
                        </a:rPr>
                        <a:t>BOYS’ SOCCER</a:t>
                      </a:r>
                    </a:p>
                    <a:p>
                      <a:pPr algn="ctr"/>
                      <a:endParaRPr lang="en-US" sz="1100" b="1" dirty="0">
                        <a:latin typeface="Cambria" pitchFamily="18" charset="0"/>
                      </a:endParaRPr>
                    </a:p>
                  </a:txBody>
                  <a:tcPr/>
                </a:tc>
                <a:tc>
                  <a:txBody>
                    <a:bodyPr/>
                    <a:lstStyle/>
                    <a:p>
                      <a:pPr algn="ctr"/>
                      <a:r>
                        <a:rPr lang="en-US" sz="1800" b="1" dirty="0" smtClean="0">
                          <a:latin typeface="Cambria" pitchFamily="18" charset="0"/>
                        </a:rPr>
                        <a:t>BOYS’ BASKETBALL</a:t>
                      </a:r>
                    </a:p>
                    <a:p>
                      <a:pPr algn="ctr"/>
                      <a:endParaRPr lang="en-US" sz="1100" b="1" dirty="0">
                        <a:latin typeface="Cambria" pitchFamily="18" charset="0"/>
                      </a:endParaRPr>
                    </a:p>
                  </a:txBody>
                  <a:tcPr/>
                </a:tc>
                <a:tc>
                  <a:txBody>
                    <a:bodyPr/>
                    <a:lstStyle/>
                    <a:p>
                      <a:pPr algn="ctr"/>
                      <a:r>
                        <a:rPr lang="en-US" sz="1800" b="1" dirty="0" smtClean="0">
                          <a:latin typeface="Cambria" pitchFamily="18" charset="0"/>
                        </a:rPr>
                        <a:t>GOLF </a:t>
                      </a:r>
                      <a:r>
                        <a:rPr lang="en-US" sz="1400" b="1" dirty="0" smtClean="0">
                          <a:latin typeface="Cambria" pitchFamily="18" charset="0"/>
                        </a:rPr>
                        <a:t>(CO-ED)</a:t>
                      </a:r>
                    </a:p>
                    <a:p>
                      <a:pPr algn="ctr"/>
                      <a:endParaRPr lang="en-US" sz="1100" b="1" dirty="0">
                        <a:latin typeface="Cambria" pitchFamily="18" charset="0"/>
                      </a:endParaRPr>
                    </a:p>
                  </a:txBody>
                  <a:tcPr/>
                </a:tc>
                <a:extLst>
                  <a:ext uri="{0D108BD9-81ED-4DB2-BD59-A6C34878D82A}">
                    <a16:rowId xmlns:a16="http://schemas.microsoft.com/office/drawing/2014/main" val="10003"/>
                  </a:ext>
                </a:extLst>
              </a:tr>
              <a:tr h="671898">
                <a:tc>
                  <a:txBody>
                    <a:bodyPr/>
                    <a:lstStyle/>
                    <a:p>
                      <a:pPr algn="ctr"/>
                      <a:r>
                        <a:rPr lang="en-US" sz="1800" b="1" dirty="0" smtClean="0">
                          <a:latin typeface="Cambria" pitchFamily="18" charset="0"/>
                        </a:rPr>
                        <a:t>GIRLS’ SOCCER</a:t>
                      </a:r>
                    </a:p>
                    <a:p>
                      <a:pPr algn="ctr"/>
                      <a:endParaRPr lang="en-US" sz="1100" b="1" dirty="0">
                        <a:latin typeface="Cambria" pitchFamily="18" charset="0"/>
                      </a:endParaRPr>
                    </a:p>
                  </a:txBody>
                  <a:tcPr/>
                </a:tc>
                <a:tc>
                  <a:txBody>
                    <a:bodyPr/>
                    <a:lstStyle/>
                    <a:p>
                      <a:pPr algn="ctr"/>
                      <a:r>
                        <a:rPr lang="en-US" sz="1800" b="1" dirty="0" smtClean="0">
                          <a:latin typeface="Cambria" pitchFamily="18" charset="0"/>
                        </a:rPr>
                        <a:t>GIRLS’ BASKETBALL</a:t>
                      </a:r>
                    </a:p>
                    <a:p>
                      <a:pPr algn="ctr"/>
                      <a:endParaRPr lang="en-US" sz="1100" b="1" dirty="0">
                        <a:latin typeface="Cambria" pitchFamily="18" charset="0"/>
                      </a:endParaRPr>
                    </a:p>
                  </a:txBody>
                  <a:tcPr/>
                </a:tc>
                <a:tc>
                  <a:txBody>
                    <a:bodyPr/>
                    <a:lstStyle/>
                    <a:p>
                      <a:pPr algn="ctr"/>
                      <a:r>
                        <a:rPr lang="en-US" sz="1800" b="1" dirty="0" smtClean="0">
                          <a:latin typeface="Cambria" pitchFamily="18" charset="0"/>
                        </a:rPr>
                        <a:t>BOYS’ TRACK &amp; FIELD</a:t>
                      </a:r>
                    </a:p>
                    <a:p>
                      <a:pPr algn="ctr"/>
                      <a:endParaRPr lang="en-US" sz="1100" b="1" dirty="0">
                        <a:latin typeface="Cambria" pitchFamily="18" charset="0"/>
                      </a:endParaRPr>
                    </a:p>
                  </a:txBody>
                  <a:tcPr/>
                </a:tc>
                <a:extLst>
                  <a:ext uri="{0D108BD9-81ED-4DB2-BD59-A6C34878D82A}">
                    <a16:rowId xmlns:a16="http://schemas.microsoft.com/office/drawing/2014/main" val="10004"/>
                  </a:ext>
                </a:extLst>
              </a:tr>
              <a:tr h="797716">
                <a:tc>
                  <a:txBody>
                    <a:bodyPr/>
                    <a:lstStyle/>
                    <a:p>
                      <a:pPr algn="ctr"/>
                      <a:r>
                        <a:rPr lang="en-US" sz="1800" b="1" dirty="0" smtClean="0">
                          <a:latin typeface="Cambria" pitchFamily="18" charset="0"/>
                        </a:rPr>
                        <a:t>CHEERLEADING</a:t>
                      </a:r>
                    </a:p>
                    <a:p>
                      <a:pPr algn="ctr"/>
                      <a:endParaRPr lang="en-US" sz="1100" b="1" dirty="0">
                        <a:latin typeface="Cambria" pitchFamily="18" charset="0"/>
                      </a:endParaRPr>
                    </a:p>
                  </a:txBody>
                  <a:tcPr/>
                </a:tc>
                <a:tc>
                  <a:txBody>
                    <a:bodyPr/>
                    <a:lstStyle/>
                    <a:p>
                      <a:pPr algn="ctr"/>
                      <a:r>
                        <a:rPr lang="en-US" sz="1800" b="1" dirty="0" smtClean="0">
                          <a:latin typeface="Cambria" pitchFamily="18" charset="0"/>
                        </a:rPr>
                        <a:t>CHEERLEADING</a:t>
                      </a:r>
                    </a:p>
                    <a:p>
                      <a:pPr algn="ctr"/>
                      <a:endParaRPr lang="en-US" sz="1100" b="1" dirty="0">
                        <a:latin typeface="Cambria" pitchFamily="18" charset="0"/>
                      </a:endParaRPr>
                    </a:p>
                  </a:txBody>
                  <a:tcPr/>
                </a:tc>
                <a:tc>
                  <a:txBody>
                    <a:bodyPr/>
                    <a:lstStyle/>
                    <a:p>
                      <a:pPr algn="ctr"/>
                      <a:r>
                        <a:rPr lang="en-US" sz="1800" b="1" dirty="0" smtClean="0">
                          <a:latin typeface="Cambria" pitchFamily="18" charset="0"/>
                        </a:rPr>
                        <a:t>GIRLS’ TRACK &amp; FIELD</a:t>
                      </a:r>
                    </a:p>
                    <a:p>
                      <a:pPr algn="ctr"/>
                      <a:endParaRPr lang="en-US" sz="1100" b="1" dirty="0">
                        <a:latin typeface="Cambria" pitchFamily="18" charset="0"/>
                      </a:endParaRPr>
                    </a:p>
                  </a:txBody>
                  <a:tcPr/>
                </a:tc>
                <a:extLst>
                  <a:ext uri="{0D108BD9-81ED-4DB2-BD59-A6C34878D82A}">
                    <a16:rowId xmlns:a16="http://schemas.microsoft.com/office/drawing/2014/main" val="10005"/>
                  </a:ext>
                </a:extLst>
              </a:tr>
              <a:tr h="731622">
                <a:tc>
                  <a:txBody>
                    <a:bodyPr/>
                    <a:lstStyle/>
                    <a:p>
                      <a:pPr algn="ctr"/>
                      <a:r>
                        <a:rPr lang="en-US" sz="1800" b="1" dirty="0" smtClean="0">
                          <a:latin typeface="Cambria" pitchFamily="18" charset="0"/>
                        </a:rPr>
                        <a:t>GIRLS’ TENNIS</a:t>
                      </a:r>
                    </a:p>
                    <a:p>
                      <a:pPr algn="ctr"/>
                      <a:endParaRPr lang="en-US" sz="1100" b="1" dirty="0">
                        <a:latin typeface="Cambria" pitchFamily="18" charset="0"/>
                      </a:endParaRPr>
                    </a:p>
                  </a:txBody>
                  <a:tcPr/>
                </a:tc>
                <a:tc>
                  <a:txBody>
                    <a:bodyPr/>
                    <a:lstStyle/>
                    <a:p>
                      <a:pPr algn="ctr"/>
                      <a:r>
                        <a:rPr lang="en-US" sz="1800" b="1" dirty="0" smtClean="0">
                          <a:latin typeface="Cambria" pitchFamily="18" charset="0"/>
                        </a:rPr>
                        <a:t>WINTER TRACK </a:t>
                      </a:r>
                    </a:p>
                    <a:p>
                      <a:pPr algn="ctr"/>
                      <a:r>
                        <a:rPr lang="en-US" sz="1400" b="1" dirty="0" smtClean="0">
                          <a:latin typeface="Cambria" pitchFamily="18" charset="0"/>
                        </a:rPr>
                        <a:t>(CO-ED)</a:t>
                      </a:r>
                    </a:p>
                    <a:p>
                      <a:pPr algn="ctr"/>
                      <a:endParaRPr lang="en-US" sz="1100" b="1" dirty="0">
                        <a:latin typeface="Cambria" pitchFamily="18" charset="0"/>
                      </a:endParaRPr>
                    </a:p>
                  </a:txBody>
                  <a:tcPr/>
                </a:tc>
                <a:tc>
                  <a:txBody>
                    <a:bodyPr/>
                    <a:lstStyle/>
                    <a:p>
                      <a:pPr algn="ctr"/>
                      <a:r>
                        <a:rPr lang="en-US" sz="1800" b="1" dirty="0" smtClean="0">
                          <a:latin typeface="Cambria" pitchFamily="18" charset="0"/>
                        </a:rPr>
                        <a:t>BOYS’ TENNIS</a:t>
                      </a:r>
                    </a:p>
                    <a:p>
                      <a:pPr algn="ctr"/>
                      <a:endParaRPr lang="en-US" sz="1100" b="1" dirty="0">
                        <a:latin typeface="Cambria" pitchFamily="18" charset="0"/>
                      </a:endParaRPr>
                    </a:p>
                  </a:txBody>
                  <a:tcPr/>
                </a:tc>
                <a:extLst>
                  <a:ext uri="{0D108BD9-81ED-4DB2-BD59-A6C34878D82A}">
                    <a16:rowId xmlns:a16="http://schemas.microsoft.com/office/drawing/2014/main" val="10006"/>
                  </a:ext>
                </a:extLst>
              </a:tr>
              <a:tr h="73162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prstClr val="black"/>
                          </a:solidFill>
                          <a:effectLst/>
                          <a:uLnTx/>
                          <a:uFillTx/>
                          <a:latin typeface="Cambria" pitchFamily="18" charset="0"/>
                          <a:ea typeface="+mn-ea"/>
                          <a:cs typeface="+mn-cs"/>
                        </a:rPr>
                        <a:t>BOYS’ CROSS COUNTRY</a:t>
                      </a:r>
                    </a:p>
                    <a:p>
                      <a:pPr algn="ctr"/>
                      <a:endParaRPr lang="en-US" sz="1100" b="1" dirty="0">
                        <a:latin typeface="Cambria" pitchFamily="18" charset="0"/>
                      </a:endParaRPr>
                    </a:p>
                  </a:txBody>
                  <a:tcPr/>
                </a:tc>
                <a:tc>
                  <a:txBody>
                    <a:bodyPr/>
                    <a:lstStyle/>
                    <a:p>
                      <a:pPr algn="ctr"/>
                      <a:endParaRPr lang="en-US" sz="1100" b="1" dirty="0">
                        <a:latin typeface="Cambria" pitchFamily="18" charset="0"/>
                      </a:endParaRPr>
                    </a:p>
                  </a:txBody>
                  <a:tcPr/>
                </a:tc>
                <a:tc>
                  <a:txBody>
                    <a:bodyPr/>
                    <a:lstStyle/>
                    <a:p>
                      <a:pPr algn="ctr"/>
                      <a:r>
                        <a:rPr lang="en-US" sz="1800" b="1" dirty="0" smtClean="0">
                          <a:latin typeface="Cambria" pitchFamily="18" charset="0"/>
                        </a:rPr>
                        <a:t>BOYS’ &amp; GIRLS’ LACROSSE</a:t>
                      </a:r>
                      <a:endParaRPr lang="en-US" sz="1800" b="1" dirty="0">
                        <a:latin typeface="Cambria" pitchFamily="18" charset="0"/>
                      </a:endParaRPr>
                    </a:p>
                  </a:txBody>
                  <a:tcPr/>
                </a:tc>
                <a:extLst>
                  <a:ext uri="{0D108BD9-81ED-4DB2-BD59-A6C34878D82A}">
                    <a16:rowId xmlns:a16="http://schemas.microsoft.com/office/drawing/2014/main" val="10007"/>
                  </a:ext>
                </a:extLst>
              </a:tr>
              <a:tr h="671778">
                <a:tc>
                  <a:txBody>
                    <a:bodyPr/>
                    <a:lstStyle/>
                    <a:p>
                      <a:pPr algn="ctr"/>
                      <a:r>
                        <a:rPr lang="en-US" sz="1800" b="1" dirty="0" smtClean="0">
                          <a:latin typeface="Cambria" pitchFamily="18" charset="0"/>
                        </a:rPr>
                        <a:t>GIRLS’ CROSS COUNTRY</a:t>
                      </a:r>
                    </a:p>
                    <a:p>
                      <a:pPr algn="ctr"/>
                      <a:endParaRPr lang="en-US" sz="1100" b="1" dirty="0">
                        <a:latin typeface="Cambria" pitchFamily="18" charset="0"/>
                      </a:endParaRP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smtClean="0">
                          <a:ln>
                            <a:noFill/>
                          </a:ln>
                          <a:solidFill>
                            <a:srgbClr val="0070C0"/>
                          </a:solidFill>
                          <a:effectLst/>
                          <a:uLnTx/>
                          <a:uFillTx/>
                          <a:latin typeface="Cambria" pitchFamily="18" charset="0"/>
                          <a:ea typeface="+mn-ea"/>
                          <a:cs typeface="+mn-cs"/>
                        </a:rPr>
                        <a:t>Home of the CHARGERS!</a:t>
                      </a:r>
                      <a:endParaRPr kumimoji="0" lang="en-US" sz="3200" b="1" i="1" u="none" strike="noStrike" kern="1200" cap="none" spc="0" normalizeH="0" baseline="0" noProof="0" dirty="0" smtClean="0">
                        <a:ln>
                          <a:noFill/>
                        </a:ln>
                        <a:solidFill>
                          <a:srgbClr val="0070C0"/>
                        </a:solidFill>
                        <a:effectLst/>
                        <a:uLnTx/>
                        <a:uFillTx/>
                        <a:latin typeface="Cambria" pitchFamily="18" charset="0"/>
                        <a:ea typeface="+mn-ea"/>
                        <a:cs typeface="+mn-cs"/>
                      </a:endParaRPr>
                    </a:p>
                  </a:txBody>
                  <a:tcPr/>
                </a:tc>
                <a:tc hMerge="1">
                  <a:txBody>
                    <a:bodyPr/>
                    <a:lstStyle/>
                    <a:p>
                      <a:endParaRPr lang="en-US"/>
                    </a:p>
                  </a:txBody>
                  <a:tcPr/>
                </a:tc>
                <a:extLst>
                  <a:ext uri="{0D108BD9-81ED-4DB2-BD59-A6C34878D82A}">
                    <a16:rowId xmlns:a16="http://schemas.microsoft.com/office/drawing/2014/main" val="10008"/>
                  </a:ext>
                </a:extLst>
              </a:tr>
            </a:tbl>
          </a:graphicData>
        </a:graphic>
      </p:graphicFrame>
      <p:sp>
        <p:nvSpPr>
          <p:cNvPr id="2" name="Title 1"/>
          <p:cNvSpPr>
            <a:spLocks noGrp="1"/>
          </p:cNvSpPr>
          <p:nvPr>
            <p:ph type="title"/>
          </p:nvPr>
        </p:nvSpPr>
        <p:spPr>
          <a:xfrm>
            <a:off x="914400" y="148560"/>
            <a:ext cx="7239000" cy="668406"/>
          </a:xfrm>
        </p:spPr>
        <p:txBody>
          <a:bodyPr>
            <a:normAutofit fontScale="90000"/>
          </a:bodyPr>
          <a:lstStyle/>
          <a:p>
            <a:pPr algn="ctr"/>
            <a:r>
              <a:rPr lang="en-US" sz="4000" b="1" u="sng" dirty="0" smtClean="0">
                <a:solidFill>
                  <a:schemeClr val="tx1"/>
                </a:solidFill>
                <a:latin typeface="Cambria" pitchFamily="18" charset="0"/>
              </a:rPr>
              <a:t>TC ATHLETICS</a:t>
            </a:r>
            <a:r>
              <a:rPr lang="en-US" sz="4000" b="1" u="sng" dirty="0" smtClean="0">
                <a:latin typeface="Cambria" pitchFamily="18" charset="0"/>
              </a:rPr>
              <a:t/>
            </a:r>
            <a:br>
              <a:rPr lang="en-US" sz="4000" b="1" u="sng" dirty="0" smtClean="0">
                <a:latin typeface="Cambria" pitchFamily="18" charset="0"/>
              </a:rPr>
            </a:br>
            <a:r>
              <a:rPr lang="en-US" sz="2700" b="1" dirty="0" smtClean="0">
                <a:latin typeface="Cambria" pitchFamily="18" charset="0"/>
              </a:rPr>
              <a:t>Athletic Director – Mr. Frank Torcasio</a:t>
            </a:r>
            <a:endParaRPr lang="en-US" sz="2700" b="1" dirty="0">
              <a:latin typeface="Cambria" pitchFamily="18" charset="0"/>
            </a:endParaRPr>
          </a:p>
        </p:txBody>
      </p:sp>
      <p:pic>
        <p:nvPicPr>
          <p:cNvPr id="6" name="Picture 6" descr="PE00994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8266" y="4267200"/>
            <a:ext cx="533400" cy="883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C:\Program Files\Microsoft Office\MEDIA\CAGCAT10\j0285698.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16" y="227222"/>
            <a:ext cx="606249" cy="69402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Program Files\Microsoft Office\MEDIA\CAGCAT10\j0299763.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48058" y="4522041"/>
            <a:ext cx="632428" cy="628804"/>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C:\Documents and Settings\aalessandroni\Local Settings\Temporary Internet Files\Content.IE5\IBZJIIEZ\MC900432457[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2645" y="1447800"/>
            <a:ext cx="616859" cy="86533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C:\Documents and Settings\aalessandroni\Local Settings\Temporary Internet Files\Content.IE5\Q3HISFO3\MC900089170[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515397" y="5943600"/>
            <a:ext cx="576119" cy="57611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C:\Documents and Settings\aalessandroni\Local Settings\Temporary Internet Files\Content.IE5\Q3HISFO3\MP900405356[1].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490563" y="1585847"/>
            <a:ext cx="569420" cy="72728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5" descr="C:\Documents and Settings\aalessandroni\Local Settings\Temporary Internet Files\Content.IE5\Q3HISFO3\MC900432451[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402541" y="289549"/>
            <a:ext cx="687951" cy="569376"/>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Documents and Settings\aalessandroni\Local Settings\Temporary Internet Files\Content.IE5\GS0N6WOO\MC900238012[1].wm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5416" y="3048000"/>
            <a:ext cx="679099" cy="59494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Documents and Settings\aalessandroni\Local Settings\Temporary Internet Files\Content.IE5\Q3HISFO3\MP900341476[1].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44421" y="5860435"/>
            <a:ext cx="512183" cy="518329"/>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Documents and Settings\aalessandroni\Local Settings\Temporary Internet Files\Content.IE5\GS0N6WOO\MC900286002[1].wmf"/>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8457949" y="3048000"/>
            <a:ext cx="585221" cy="620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569486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ChangeArrowheads="1"/>
          </p:cNvSpPr>
          <p:nvPr>
            <p:ph type="title" idx="4294967295"/>
          </p:nvPr>
        </p:nvSpPr>
        <p:spPr>
          <a:xfrm>
            <a:off x="1066800" y="228600"/>
            <a:ext cx="7239000" cy="609600"/>
          </a:xfrm>
        </p:spPr>
        <p:txBody>
          <a:bodyPr>
            <a:normAutofit fontScale="90000"/>
          </a:bodyPr>
          <a:lstStyle/>
          <a:p>
            <a:pPr eaLnBrk="1" hangingPunct="1"/>
            <a:r>
              <a:rPr lang="en-US" b="1" u="sng" dirty="0" smtClean="0">
                <a:latin typeface="Cambria" pitchFamily="18" charset="0"/>
              </a:rPr>
              <a:t> </a:t>
            </a:r>
            <a:r>
              <a:rPr lang="en-US" b="1" u="sng" dirty="0" smtClean="0">
                <a:solidFill>
                  <a:schemeClr val="tx1"/>
                </a:solidFill>
                <a:latin typeface="Cambria" pitchFamily="18" charset="0"/>
              </a:rPr>
              <a:t>ACADEMIC ELIGIBILITY</a:t>
            </a:r>
          </a:p>
        </p:txBody>
      </p:sp>
      <p:sp>
        <p:nvSpPr>
          <p:cNvPr id="88067" name="Rectangle 3"/>
          <p:cNvSpPr>
            <a:spLocks noGrp="1" noChangeArrowheads="1"/>
          </p:cNvSpPr>
          <p:nvPr>
            <p:ph type="body" sz="half" idx="4294967295"/>
          </p:nvPr>
        </p:nvSpPr>
        <p:spPr>
          <a:xfrm>
            <a:off x="4953000" y="1066800"/>
            <a:ext cx="4191000" cy="5638800"/>
          </a:xfrm>
        </p:spPr>
        <p:txBody>
          <a:bodyPr>
            <a:normAutofit/>
          </a:bodyPr>
          <a:lstStyle/>
          <a:p>
            <a:pPr eaLnBrk="1" hangingPunct="1">
              <a:lnSpc>
                <a:spcPct val="80000"/>
              </a:lnSpc>
              <a:defRPr/>
            </a:pPr>
            <a:r>
              <a:rPr lang="en-US" sz="2000" b="1" dirty="0" smtClean="0">
                <a:latin typeface="Cambria" pitchFamily="18" charset="0"/>
              </a:rPr>
              <a:t>All incoming freshmen are academically eligible for the 1</a:t>
            </a:r>
            <a:r>
              <a:rPr lang="en-US" sz="2000" b="1" baseline="30000" dirty="0" smtClean="0">
                <a:latin typeface="Cambria" pitchFamily="18" charset="0"/>
              </a:rPr>
              <a:t>st</a:t>
            </a:r>
            <a:r>
              <a:rPr lang="en-US" sz="2000" b="1" dirty="0" smtClean="0">
                <a:latin typeface="Cambria" pitchFamily="18" charset="0"/>
              </a:rPr>
              <a:t> semester, which includes both the fall &amp; winter sports seasons.</a:t>
            </a:r>
          </a:p>
          <a:p>
            <a:pPr marL="0" indent="0" eaLnBrk="1" hangingPunct="1">
              <a:lnSpc>
                <a:spcPct val="80000"/>
              </a:lnSpc>
              <a:buFont typeface="Arial" charset="0"/>
              <a:buNone/>
              <a:defRPr/>
            </a:pPr>
            <a:endParaRPr lang="en-US" sz="1400" b="1" dirty="0" smtClean="0">
              <a:latin typeface="Cambria" pitchFamily="18" charset="0"/>
            </a:endParaRPr>
          </a:p>
          <a:p>
            <a:pPr eaLnBrk="1" hangingPunct="1">
              <a:lnSpc>
                <a:spcPct val="80000"/>
              </a:lnSpc>
              <a:defRPr/>
            </a:pPr>
            <a:r>
              <a:rPr lang="en-US" sz="2000" b="1" dirty="0" smtClean="0">
                <a:latin typeface="Cambria" pitchFamily="18" charset="0"/>
              </a:rPr>
              <a:t>All students must be passing at least 15 credits to be eligible for the spring sports season.</a:t>
            </a:r>
          </a:p>
          <a:p>
            <a:pPr marL="0" indent="0" eaLnBrk="1" hangingPunct="1">
              <a:lnSpc>
                <a:spcPct val="80000"/>
              </a:lnSpc>
              <a:buFont typeface="Arial" charset="0"/>
              <a:buNone/>
              <a:defRPr/>
            </a:pPr>
            <a:endParaRPr lang="en-US" sz="1600" b="1" dirty="0" smtClean="0">
              <a:latin typeface="Cambria" pitchFamily="18" charset="0"/>
            </a:endParaRPr>
          </a:p>
          <a:p>
            <a:pPr eaLnBrk="1" hangingPunct="1">
              <a:lnSpc>
                <a:spcPct val="80000"/>
              </a:lnSpc>
              <a:defRPr/>
            </a:pPr>
            <a:r>
              <a:rPr lang="en-US" sz="2000" b="1" dirty="0" smtClean="0">
                <a:latin typeface="Cambria" pitchFamily="18" charset="0"/>
              </a:rPr>
              <a:t>All students must pass at least 30 credits by September to be eligible for the next fall &amp; winter seasons.  </a:t>
            </a:r>
          </a:p>
          <a:p>
            <a:pPr marL="0" indent="0" eaLnBrk="1" hangingPunct="1">
              <a:lnSpc>
                <a:spcPct val="80000"/>
              </a:lnSpc>
              <a:buNone/>
              <a:defRPr/>
            </a:pPr>
            <a:endParaRPr lang="en-US" sz="1600" b="1" dirty="0" smtClean="0">
              <a:latin typeface="Cambria" pitchFamily="18" charset="0"/>
            </a:endParaRPr>
          </a:p>
          <a:p>
            <a:pPr eaLnBrk="1" hangingPunct="1">
              <a:lnSpc>
                <a:spcPct val="80000"/>
              </a:lnSpc>
              <a:defRPr/>
            </a:pPr>
            <a:r>
              <a:rPr lang="en-US" sz="2000" b="1" dirty="0" smtClean="0">
                <a:latin typeface="Cambria" pitchFamily="18" charset="0"/>
              </a:rPr>
              <a:t>All students must turn in a parent permission card as well as have a physical examination by either the school doctor or their family doctor.</a:t>
            </a:r>
          </a:p>
        </p:txBody>
      </p:sp>
      <p:pic>
        <p:nvPicPr>
          <p:cNvPr id="88068" name="Picture 4" descr="BS00554_"/>
          <p:cNvPicPr>
            <a:picLocks noGrp="1" noChangeAspect="1" noChangeArrowheads="1"/>
          </p:cNvPicPr>
          <p:nvPr>
            <p:ph type="clipArt" sz="half" idx="4294967295"/>
          </p:nvPr>
        </p:nvPicPr>
        <p:blipFill>
          <a:blip r:embed="rId2" cstate="print">
            <a:extLst>
              <a:ext uri="{28A0092B-C50C-407E-A947-70E740481C1C}">
                <a14:useLocalDpi xmlns:a14="http://schemas.microsoft.com/office/drawing/2010/main" val="0"/>
              </a:ext>
            </a:extLst>
          </a:blip>
          <a:srcRect/>
          <a:stretch>
            <a:fillRect/>
          </a:stretch>
        </p:blipFill>
        <p:spPr>
          <a:xfrm>
            <a:off x="1447800" y="1433879"/>
            <a:ext cx="2590800" cy="1657350"/>
          </a:xfrm>
          <a:noFill/>
        </p:spPr>
      </p:pic>
      <p:sp>
        <p:nvSpPr>
          <p:cNvPr id="88070" name="Text Box 6"/>
          <p:cNvSpPr txBox="1">
            <a:spLocks noChangeArrowheads="1"/>
          </p:cNvSpPr>
          <p:nvPr/>
        </p:nvSpPr>
        <p:spPr bwMode="auto">
          <a:xfrm>
            <a:off x="228600" y="3733800"/>
            <a:ext cx="4495800" cy="2012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spcBef>
                <a:spcPct val="20000"/>
              </a:spcBef>
              <a:buClr>
                <a:srgbClr val="FFFF00"/>
              </a:buClr>
              <a:buSzPct val="80000"/>
              <a:buFont typeface="Wingdings" pitchFamily="2" charset="2"/>
              <a:buNone/>
            </a:pPr>
            <a:r>
              <a:rPr lang="en-US" sz="2400" b="1" dirty="0">
                <a:latin typeface="Cambria" pitchFamily="18" charset="0"/>
              </a:rPr>
              <a:t>If you have any questions or concerns, please feel free to contact </a:t>
            </a:r>
            <a:r>
              <a:rPr lang="en-US" sz="2400" b="1" dirty="0" smtClean="0">
                <a:latin typeface="Cambria" pitchFamily="18" charset="0"/>
              </a:rPr>
              <a:t>Mr. Frank Torcasio, Director </a:t>
            </a:r>
            <a:r>
              <a:rPr lang="en-US" sz="2400" b="1" dirty="0">
                <a:latin typeface="Cambria" pitchFamily="18" charset="0"/>
              </a:rPr>
              <a:t>of </a:t>
            </a:r>
            <a:r>
              <a:rPr lang="en-US" sz="2400" b="1" dirty="0" smtClean="0">
                <a:latin typeface="Cambria" pitchFamily="18" charset="0"/>
              </a:rPr>
              <a:t>Athletics, at </a:t>
            </a:r>
          </a:p>
          <a:p>
            <a:pPr algn="ctr" eaLnBrk="1" hangingPunct="1">
              <a:spcBef>
                <a:spcPct val="20000"/>
              </a:spcBef>
              <a:buClr>
                <a:srgbClr val="FFFF00"/>
              </a:buClr>
              <a:buSzPct val="80000"/>
              <a:buFont typeface="Wingdings" pitchFamily="2" charset="2"/>
              <a:buNone/>
            </a:pPr>
            <a:r>
              <a:rPr lang="en-US" sz="2400" b="1" dirty="0" smtClean="0">
                <a:latin typeface="Cambria" pitchFamily="18" charset="0"/>
              </a:rPr>
              <a:t>(856) 232-9703 x6007</a:t>
            </a:r>
            <a:endParaRPr lang="en-US" sz="2400" b="1" dirty="0">
              <a:latin typeface="Cambria" pitchFamily="18" charset="0"/>
            </a:endParaRPr>
          </a:p>
        </p:txBody>
      </p:sp>
    </p:spTree>
    <p:extLst>
      <p:ext uri="{BB962C8B-B14F-4D97-AF65-F5344CB8AC3E}">
        <p14:creationId xmlns:p14="http://schemas.microsoft.com/office/powerpoint/2010/main" val="170782999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Cambria" panose="02040503050406030204" pitchFamily="18" charset="0"/>
              </a:rPr>
              <a:t>**See handout in folder</a:t>
            </a:r>
          </a:p>
          <a:p>
            <a:r>
              <a:rPr lang="en-US" sz="2400" dirty="0" smtClean="0">
                <a:latin typeface="Cambria" panose="02040503050406030204" pitchFamily="18" charset="0"/>
              </a:rPr>
              <a:t>All forms are completed on the website for Family ID: </a:t>
            </a:r>
            <a:r>
              <a:rPr lang="en-US" b="1" u="sng" dirty="0" smtClean="0">
                <a:hlinkClick r:id="rId2"/>
              </a:rPr>
              <a:t>www.familyID.com</a:t>
            </a:r>
            <a:endParaRPr lang="en-US" b="1" u="sng" dirty="0" smtClean="0"/>
          </a:p>
          <a:p>
            <a:r>
              <a:rPr lang="en-US" sz="2400" dirty="0" smtClean="0">
                <a:latin typeface="Cambria" panose="02040503050406030204" pitchFamily="18" charset="0"/>
              </a:rPr>
              <a:t>Physical forms are available on our website the </a:t>
            </a:r>
            <a:r>
              <a:rPr lang="en-US" sz="2400" dirty="0" err="1" smtClean="0">
                <a:latin typeface="Cambria" panose="02040503050406030204" pitchFamily="18" charset="0"/>
              </a:rPr>
              <a:t>FamilyID</a:t>
            </a:r>
            <a:r>
              <a:rPr lang="en-US" sz="2400" dirty="0" smtClean="0">
                <a:latin typeface="Cambria" panose="02040503050406030204" pitchFamily="18" charset="0"/>
              </a:rPr>
              <a:t> website.</a:t>
            </a:r>
          </a:p>
          <a:p>
            <a:r>
              <a:rPr lang="en-US" sz="2400" dirty="0" smtClean="0">
                <a:latin typeface="Cambria" panose="02040503050406030204" pitchFamily="18" charset="0"/>
              </a:rPr>
              <a:t>The Parent-Student </a:t>
            </a:r>
            <a:r>
              <a:rPr lang="en-US" sz="2400" dirty="0">
                <a:latin typeface="Cambria" panose="02040503050406030204" pitchFamily="18" charset="0"/>
              </a:rPr>
              <a:t>Athletic Handbook can be found in Family </a:t>
            </a:r>
            <a:r>
              <a:rPr lang="en-US" sz="2400" dirty="0" smtClean="0">
                <a:latin typeface="Cambria" panose="02040503050406030204" pitchFamily="18" charset="0"/>
              </a:rPr>
              <a:t>ID.</a:t>
            </a:r>
          </a:p>
          <a:p>
            <a:r>
              <a:rPr lang="en-US" sz="2400" dirty="0" smtClean="0">
                <a:latin typeface="Cambria" panose="02040503050406030204" pitchFamily="18" charset="0"/>
              </a:rPr>
              <a:t>See our website and handout for more information on Impact Testing and Concussions – under the Athletic tab/Concussions</a:t>
            </a:r>
          </a:p>
          <a:p>
            <a:endParaRPr lang="en-US" sz="2400" dirty="0">
              <a:latin typeface="Cambria" panose="02040503050406030204" pitchFamily="18" charset="0"/>
            </a:endParaRPr>
          </a:p>
          <a:p>
            <a:endParaRPr lang="en-US" sz="2400" dirty="0">
              <a:latin typeface="Cambria" panose="02040503050406030204" pitchFamily="18" charset="0"/>
            </a:endParaRPr>
          </a:p>
        </p:txBody>
      </p:sp>
      <p:sp>
        <p:nvSpPr>
          <p:cNvPr id="3" name="Title 2"/>
          <p:cNvSpPr>
            <a:spLocks noGrp="1"/>
          </p:cNvSpPr>
          <p:nvPr>
            <p:ph type="title"/>
          </p:nvPr>
        </p:nvSpPr>
        <p:spPr/>
        <p:txBody>
          <a:bodyPr>
            <a:normAutofit fontScale="90000"/>
          </a:bodyPr>
          <a:lstStyle/>
          <a:p>
            <a:pPr algn="ctr"/>
            <a:r>
              <a:rPr lang="en-US" sz="3600" b="1" u="sng" dirty="0" smtClean="0">
                <a:solidFill>
                  <a:schemeClr val="tx1"/>
                </a:solidFill>
                <a:latin typeface="Cambria" panose="02040503050406030204" pitchFamily="18" charset="0"/>
              </a:rPr>
              <a:t>Athletic Transition from 8</a:t>
            </a:r>
            <a:r>
              <a:rPr lang="en-US" sz="3600" b="1" u="sng" baseline="30000" dirty="0" smtClean="0">
                <a:solidFill>
                  <a:schemeClr val="tx1"/>
                </a:solidFill>
                <a:latin typeface="Cambria" panose="02040503050406030204" pitchFamily="18" charset="0"/>
              </a:rPr>
              <a:t>th</a:t>
            </a:r>
            <a:r>
              <a:rPr lang="en-US" sz="3600" b="1" u="sng" dirty="0" smtClean="0">
                <a:solidFill>
                  <a:schemeClr val="tx1"/>
                </a:solidFill>
                <a:latin typeface="Cambria" panose="02040503050406030204" pitchFamily="18" charset="0"/>
              </a:rPr>
              <a:t> to 9</a:t>
            </a:r>
            <a:r>
              <a:rPr lang="en-US" sz="3600" b="1" u="sng" baseline="30000" dirty="0" smtClean="0">
                <a:solidFill>
                  <a:schemeClr val="tx1"/>
                </a:solidFill>
                <a:latin typeface="Cambria" panose="02040503050406030204" pitchFamily="18" charset="0"/>
              </a:rPr>
              <a:t>th</a:t>
            </a:r>
            <a:r>
              <a:rPr lang="en-US" sz="3600" b="1" u="sng" dirty="0" smtClean="0">
                <a:solidFill>
                  <a:schemeClr val="tx1"/>
                </a:solidFill>
                <a:latin typeface="Cambria" panose="02040503050406030204" pitchFamily="18" charset="0"/>
              </a:rPr>
              <a:t> Grade</a:t>
            </a:r>
            <a:br>
              <a:rPr lang="en-US" sz="3600" b="1" u="sng" dirty="0" smtClean="0">
                <a:solidFill>
                  <a:schemeClr val="tx1"/>
                </a:solidFill>
                <a:latin typeface="Cambria" panose="02040503050406030204" pitchFamily="18" charset="0"/>
              </a:rPr>
            </a:br>
            <a:r>
              <a:rPr lang="en-US" sz="2700" b="1" i="1" dirty="0">
                <a:solidFill>
                  <a:schemeClr val="tx1"/>
                </a:solidFill>
                <a:latin typeface="Cambria" panose="02040503050406030204" pitchFamily="18" charset="0"/>
              </a:rPr>
              <a:t>Athletic Director:  Mr. Frank </a:t>
            </a:r>
            <a:r>
              <a:rPr lang="en-US" sz="2700" b="1" i="1" dirty="0" err="1">
                <a:solidFill>
                  <a:schemeClr val="tx1"/>
                </a:solidFill>
                <a:latin typeface="Cambria" panose="02040503050406030204" pitchFamily="18" charset="0"/>
              </a:rPr>
              <a:t>Torcasio</a:t>
            </a:r>
            <a:r>
              <a:rPr lang="en-US" sz="2700" b="1" i="1" dirty="0">
                <a:solidFill>
                  <a:schemeClr val="tx1"/>
                </a:solidFill>
                <a:latin typeface="Cambria" panose="02040503050406030204" pitchFamily="18" charset="0"/>
              </a:rPr>
              <a:t/>
            </a:r>
            <a:br>
              <a:rPr lang="en-US" sz="2700" b="1" i="1" dirty="0">
                <a:solidFill>
                  <a:schemeClr val="tx1"/>
                </a:solidFill>
                <a:latin typeface="Cambria" panose="02040503050406030204" pitchFamily="18" charset="0"/>
              </a:rPr>
            </a:br>
            <a:r>
              <a:rPr lang="en-US" sz="2200" b="1" i="1" dirty="0" smtClean="0">
                <a:solidFill>
                  <a:schemeClr val="tx1"/>
                </a:solidFill>
                <a:latin typeface="Cambria" panose="02040503050406030204" pitchFamily="18" charset="0"/>
              </a:rPr>
              <a:t>856-232-9703 x6007</a:t>
            </a:r>
            <a:endParaRPr lang="en-US" sz="2700" b="1" u="sng" dirty="0">
              <a:solidFill>
                <a:schemeClr val="tx1"/>
              </a:solidFill>
              <a:latin typeface="Cambria" panose="02040503050406030204" pitchFamily="18" charset="0"/>
            </a:endParaRPr>
          </a:p>
        </p:txBody>
      </p:sp>
    </p:spTree>
    <p:extLst>
      <p:ext uri="{BB962C8B-B14F-4D97-AF65-F5344CB8AC3E}">
        <p14:creationId xmlns:p14="http://schemas.microsoft.com/office/powerpoint/2010/main" val="22628812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4200" y="5715000"/>
            <a:ext cx="2514600" cy="609600"/>
          </a:xfrm>
          <a:prstGeom prst="rect">
            <a:avLst/>
          </a:prstGeom>
        </p:spPr>
      </p:pic>
      <p:sp>
        <p:nvSpPr>
          <p:cNvPr id="3" name="Rectangle 2"/>
          <p:cNvSpPr/>
          <p:nvPr/>
        </p:nvSpPr>
        <p:spPr>
          <a:xfrm>
            <a:off x="838200" y="533400"/>
            <a:ext cx="7239000" cy="5047536"/>
          </a:xfrm>
          <a:prstGeom prst="rect">
            <a:avLst/>
          </a:prstGeom>
        </p:spPr>
        <p:txBody>
          <a:bodyPr wrap="square">
            <a:spAutoFit/>
          </a:bodyPr>
          <a:lstStyle/>
          <a:p>
            <a:pPr algn="ctr"/>
            <a:r>
              <a:rPr lang="en-US" sz="4000" b="1" u="sng" dirty="0">
                <a:latin typeface="Cambria" panose="02040503050406030204" pitchFamily="18" charset="0"/>
              </a:rPr>
              <a:t>Colleges , Careers , About Me</a:t>
            </a:r>
          </a:p>
          <a:p>
            <a:pPr marL="571500" indent="-571500">
              <a:buFont typeface="Wingdings" pitchFamily="2" charset="2"/>
              <a:buChar char="Ø"/>
            </a:pPr>
            <a:r>
              <a:rPr lang="en-US" sz="2400" b="1" i="1" dirty="0">
                <a:latin typeface="Cambria" panose="02040503050406030204" pitchFamily="18" charset="0"/>
              </a:rPr>
              <a:t>Naviance</a:t>
            </a:r>
            <a:r>
              <a:rPr lang="en-US" sz="2400" dirty="0">
                <a:latin typeface="Cambria" panose="02040503050406030204" pitchFamily="18" charset="0"/>
              </a:rPr>
              <a:t> is a comprehensive, easy-to use-website that you and your parents can use to help </a:t>
            </a:r>
            <a:r>
              <a:rPr lang="en-US" sz="2400" dirty="0" smtClean="0">
                <a:latin typeface="Cambria" panose="02040503050406030204" pitchFamily="18" charset="0"/>
              </a:rPr>
              <a:t>make </a:t>
            </a:r>
            <a:r>
              <a:rPr lang="en-US" sz="2400" dirty="0">
                <a:latin typeface="Cambria" panose="02040503050406030204" pitchFamily="18" charset="0"/>
              </a:rPr>
              <a:t>decisions about courses, colleges, and careers. </a:t>
            </a:r>
            <a:r>
              <a:rPr lang="en-US" sz="2400" b="1" i="1" dirty="0">
                <a:latin typeface="Cambria" panose="02040503050406030204" pitchFamily="18" charset="0"/>
              </a:rPr>
              <a:t>Naviance</a:t>
            </a:r>
            <a:r>
              <a:rPr lang="en-US" sz="2400" dirty="0">
                <a:latin typeface="Cambria" panose="02040503050406030204" pitchFamily="18" charset="0"/>
              </a:rPr>
              <a:t> is accessible from </a:t>
            </a:r>
            <a:r>
              <a:rPr lang="en-US" sz="2400" u="sng" dirty="0">
                <a:latin typeface="Cambria" panose="02040503050406030204" pitchFamily="18" charset="0"/>
              </a:rPr>
              <a:t>any</a:t>
            </a:r>
            <a:r>
              <a:rPr lang="en-US" sz="2400" dirty="0">
                <a:latin typeface="Cambria" panose="02040503050406030204" pitchFamily="18" charset="0"/>
              </a:rPr>
              <a:t> </a:t>
            </a:r>
            <a:r>
              <a:rPr lang="en-US" sz="2400" dirty="0" smtClean="0">
                <a:latin typeface="Cambria" panose="02040503050406030204" pitchFamily="18" charset="0"/>
              </a:rPr>
              <a:t>computer with </a:t>
            </a:r>
            <a:r>
              <a:rPr lang="en-US" sz="2400" dirty="0">
                <a:latin typeface="Cambria" panose="02040503050406030204" pitchFamily="18" charset="0"/>
              </a:rPr>
              <a:t>an internet connection</a:t>
            </a:r>
          </a:p>
          <a:p>
            <a:endParaRPr lang="en-US" dirty="0">
              <a:latin typeface="Cambria" panose="02040503050406030204" pitchFamily="18" charset="0"/>
            </a:endParaRPr>
          </a:p>
          <a:p>
            <a:pPr marL="571500" indent="-571500" eaLnBrk="0" fontAlgn="base" hangingPunct="0">
              <a:buFont typeface="Wingdings" pitchFamily="2" charset="2"/>
              <a:buChar char="Ø"/>
            </a:pPr>
            <a:r>
              <a:rPr lang="en-US" sz="2400" dirty="0">
                <a:latin typeface="Cambria" panose="02040503050406030204" pitchFamily="18" charset="0"/>
              </a:rPr>
              <a:t>Just go to the </a:t>
            </a:r>
            <a:r>
              <a:rPr lang="en-US" sz="2400" dirty="0" smtClean="0">
                <a:latin typeface="Cambria" panose="02040503050406030204" pitchFamily="18" charset="0"/>
              </a:rPr>
              <a:t>Timber Creek Home </a:t>
            </a:r>
            <a:r>
              <a:rPr lang="en-US" sz="2400" dirty="0">
                <a:latin typeface="Cambria" panose="02040503050406030204" pitchFamily="18" charset="0"/>
              </a:rPr>
              <a:t>Page, click on the Counseling Tab, and then </a:t>
            </a:r>
            <a:r>
              <a:rPr lang="en-US" sz="2400" b="1" dirty="0">
                <a:latin typeface="Cambria" panose="02040503050406030204" pitchFamily="18" charset="0"/>
              </a:rPr>
              <a:t>Naviance</a:t>
            </a:r>
            <a:r>
              <a:rPr lang="en-US" sz="2400" dirty="0">
                <a:latin typeface="Cambria" panose="02040503050406030204" pitchFamily="18" charset="0"/>
              </a:rPr>
              <a:t>.   All students are provided with a password in 9</a:t>
            </a:r>
            <a:r>
              <a:rPr lang="en-US" sz="2400" baseline="30000" dirty="0">
                <a:latin typeface="Cambria" panose="02040503050406030204" pitchFamily="18" charset="0"/>
              </a:rPr>
              <a:t>th</a:t>
            </a:r>
            <a:r>
              <a:rPr lang="en-US" sz="2400" dirty="0">
                <a:latin typeface="Cambria" panose="02040503050406030204" pitchFamily="18" charset="0"/>
              </a:rPr>
              <a:t> grade.  Both parents and students may access many of the features without a password by visiting as a </a:t>
            </a:r>
            <a:r>
              <a:rPr lang="en-US" sz="2400" b="1" dirty="0">
                <a:latin typeface="Cambria" panose="02040503050406030204" pitchFamily="18" charset="0"/>
              </a:rPr>
              <a:t>guest</a:t>
            </a:r>
            <a:r>
              <a:rPr lang="en-US" sz="2400" dirty="0">
                <a:latin typeface="Cambria" panose="02040503050406030204" pitchFamily="18" charset="0"/>
              </a:rPr>
              <a:t>. </a:t>
            </a:r>
            <a:r>
              <a:rPr lang="en-US" sz="2400" dirty="0" smtClean="0">
                <a:latin typeface="Cambria" panose="02040503050406030204" pitchFamily="18" charset="0"/>
              </a:rPr>
              <a:t>           </a:t>
            </a:r>
            <a:endParaRPr lang="en-US" sz="2400" dirty="0">
              <a:latin typeface="Cambria" panose="02040503050406030204" pitchFamily="18" charset="0"/>
            </a:endParaRPr>
          </a:p>
        </p:txBody>
      </p:sp>
    </p:spTree>
    <p:extLst>
      <p:ext uri="{BB962C8B-B14F-4D97-AF65-F5344CB8AC3E}">
        <p14:creationId xmlns:p14="http://schemas.microsoft.com/office/powerpoint/2010/main" val="2927149489"/>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19200"/>
            <a:ext cx="8686800" cy="5334000"/>
          </a:xfrm>
        </p:spPr>
        <p:txBody>
          <a:bodyPr>
            <a:normAutofit/>
          </a:bodyPr>
          <a:lstStyle/>
          <a:p>
            <a:pPr marL="0" indent="0" algn="ctr">
              <a:buNone/>
            </a:pPr>
            <a:r>
              <a:rPr lang="en-US" sz="4600" b="1" dirty="0">
                <a:solidFill>
                  <a:srgbClr val="7030A0"/>
                </a:solidFill>
                <a:latin typeface="Cambria" panose="02040503050406030204" pitchFamily="18" charset="0"/>
              </a:rPr>
              <a:t>Class of </a:t>
            </a:r>
            <a:r>
              <a:rPr lang="en-US" sz="4600" b="1" dirty="0" smtClean="0">
                <a:solidFill>
                  <a:srgbClr val="7030A0"/>
                </a:solidFill>
                <a:latin typeface="Cambria" panose="02040503050406030204" pitchFamily="18" charset="0"/>
              </a:rPr>
              <a:t>2022</a:t>
            </a:r>
            <a:endParaRPr lang="en-US" sz="4600" dirty="0">
              <a:solidFill>
                <a:srgbClr val="7030A0"/>
              </a:solidFill>
              <a:latin typeface="Cambria" panose="02040503050406030204" pitchFamily="18" charset="0"/>
            </a:endParaRPr>
          </a:p>
          <a:p>
            <a:pPr marL="0" indent="0">
              <a:buNone/>
            </a:pPr>
            <a:r>
              <a:rPr lang="en-US" sz="2400" b="1" u="sng" dirty="0">
                <a:solidFill>
                  <a:srgbClr val="7030A0"/>
                </a:solidFill>
                <a:latin typeface="Cambria" panose="02040503050406030204" pitchFamily="18" charset="0"/>
              </a:rPr>
              <a:t>You may join any or all class groups:  </a:t>
            </a:r>
            <a:endParaRPr lang="en-US" sz="2400" dirty="0">
              <a:solidFill>
                <a:srgbClr val="7030A0"/>
              </a:solidFill>
              <a:latin typeface="Cambria" panose="02040503050406030204" pitchFamily="18" charset="0"/>
            </a:endParaRPr>
          </a:p>
          <a:p>
            <a:pPr lvl="1"/>
            <a:r>
              <a:rPr lang="en-US" sz="2100" b="1" dirty="0" smtClean="0">
                <a:solidFill>
                  <a:srgbClr val="7030A0"/>
                </a:solidFill>
                <a:latin typeface="Cambria" panose="02040503050406030204" pitchFamily="18" charset="0"/>
              </a:rPr>
              <a:t>Remind</a:t>
            </a:r>
            <a:r>
              <a:rPr lang="en-US" sz="2100" dirty="0" smtClean="0">
                <a:solidFill>
                  <a:srgbClr val="7030A0"/>
                </a:solidFill>
                <a:latin typeface="Cambria" panose="02040503050406030204" pitchFamily="18" charset="0"/>
              </a:rPr>
              <a:t> </a:t>
            </a:r>
            <a:r>
              <a:rPr lang="en-US" sz="2100" dirty="0">
                <a:solidFill>
                  <a:srgbClr val="7030A0"/>
                </a:solidFill>
                <a:latin typeface="Cambria" panose="02040503050406030204" pitchFamily="18" charset="0"/>
              </a:rPr>
              <a:t>will allow you to receive </a:t>
            </a:r>
            <a:r>
              <a:rPr lang="en-US" sz="2100" dirty="0" smtClean="0">
                <a:solidFill>
                  <a:srgbClr val="7030A0"/>
                </a:solidFill>
                <a:latin typeface="Cambria" panose="02040503050406030204" pitchFamily="18" charset="0"/>
              </a:rPr>
              <a:t>Counseling Office </a:t>
            </a:r>
            <a:r>
              <a:rPr lang="en-US" sz="2100" dirty="0">
                <a:solidFill>
                  <a:srgbClr val="7030A0"/>
                </a:solidFill>
                <a:latin typeface="Cambria" panose="02040503050406030204" pitchFamily="18" charset="0"/>
              </a:rPr>
              <a:t>reminders throughout the year.  Messages will come from </a:t>
            </a:r>
            <a:r>
              <a:rPr lang="en-US" sz="2100" dirty="0" smtClean="0">
                <a:solidFill>
                  <a:srgbClr val="7030A0"/>
                </a:solidFill>
                <a:latin typeface="Cambria" panose="02040503050406030204" pitchFamily="18" charset="0"/>
              </a:rPr>
              <a:t>Michele Hengel, Counseling Director.</a:t>
            </a:r>
            <a:endParaRPr lang="en-US" sz="2100" dirty="0">
              <a:solidFill>
                <a:srgbClr val="7030A0"/>
              </a:solidFill>
              <a:latin typeface="Cambria" panose="02040503050406030204" pitchFamily="18" charset="0"/>
            </a:endParaRPr>
          </a:p>
          <a:p>
            <a:pPr marL="0" indent="0">
              <a:buNone/>
            </a:pPr>
            <a:r>
              <a:rPr lang="en-US" sz="2400" b="1" u="sng" dirty="0">
                <a:solidFill>
                  <a:srgbClr val="7030A0"/>
                </a:solidFill>
                <a:latin typeface="Cambria" panose="02040503050406030204" pitchFamily="18" charset="0"/>
              </a:rPr>
              <a:t>What is </a:t>
            </a:r>
            <a:r>
              <a:rPr lang="en-US" sz="2400" b="1" u="sng" dirty="0" smtClean="0">
                <a:solidFill>
                  <a:srgbClr val="7030A0"/>
                </a:solidFill>
                <a:latin typeface="Cambria" panose="02040503050406030204" pitchFamily="18" charset="0"/>
              </a:rPr>
              <a:t>REMIND and </a:t>
            </a:r>
            <a:r>
              <a:rPr lang="en-US" sz="2400" b="1" u="sng" dirty="0">
                <a:solidFill>
                  <a:srgbClr val="7030A0"/>
                </a:solidFill>
                <a:latin typeface="Cambria" panose="02040503050406030204" pitchFamily="18" charset="0"/>
              </a:rPr>
              <a:t>why is it safe?</a:t>
            </a:r>
            <a:endParaRPr lang="en-US" sz="2400" dirty="0">
              <a:solidFill>
                <a:srgbClr val="7030A0"/>
              </a:solidFill>
              <a:latin typeface="Cambria" panose="02040503050406030204" pitchFamily="18" charset="0"/>
            </a:endParaRPr>
          </a:p>
          <a:p>
            <a:pPr lvl="1"/>
            <a:r>
              <a:rPr lang="en-US" sz="2100" dirty="0" smtClean="0">
                <a:solidFill>
                  <a:srgbClr val="7030A0"/>
                </a:solidFill>
                <a:latin typeface="Cambria" panose="02040503050406030204" pitchFamily="18" charset="0"/>
              </a:rPr>
              <a:t>REMIND is </a:t>
            </a:r>
            <a:r>
              <a:rPr lang="en-US" sz="2100" dirty="0">
                <a:solidFill>
                  <a:srgbClr val="7030A0"/>
                </a:solidFill>
                <a:latin typeface="Cambria" panose="02040503050406030204" pitchFamily="18" charset="0"/>
              </a:rPr>
              <a:t>a one-way text messaging and email system so all personal information remains completely confidential. We will never see your phone number and you will not see ours.  Visit </a:t>
            </a:r>
            <a:r>
              <a:rPr lang="en-US" sz="2100" dirty="0" smtClean="0">
                <a:solidFill>
                  <a:srgbClr val="7030A0"/>
                </a:solidFill>
                <a:latin typeface="Cambria" panose="02040503050406030204" pitchFamily="18" charset="0"/>
              </a:rPr>
              <a:t>www.remind.com </a:t>
            </a:r>
            <a:r>
              <a:rPr lang="en-US" sz="2100" dirty="0">
                <a:solidFill>
                  <a:srgbClr val="7030A0"/>
                </a:solidFill>
                <a:latin typeface="Cambria" panose="02040503050406030204" pitchFamily="18" charset="0"/>
              </a:rPr>
              <a:t>to learn more.</a:t>
            </a:r>
          </a:p>
          <a:p>
            <a:pPr marL="0" indent="0">
              <a:buNone/>
            </a:pPr>
            <a:r>
              <a:rPr lang="en-US" sz="2400" b="1" dirty="0">
                <a:solidFill>
                  <a:srgbClr val="7030A0"/>
                </a:solidFill>
                <a:latin typeface="Cambria" panose="02040503050406030204" pitchFamily="18" charset="0"/>
              </a:rPr>
              <a:t>To receive messages via </a:t>
            </a:r>
            <a:r>
              <a:rPr lang="en-US" sz="2400" b="1" u="sng" dirty="0">
                <a:solidFill>
                  <a:srgbClr val="7030A0"/>
                </a:solidFill>
                <a:latin typeface="Cambria" panose="02040503050406030204" pitchFamily="18" charset="0"/>
              </a:rPr>
              <a:t>text</a:t>
            </a:r>
            <a:r>
              <a:rPr lang="en-US" sz="2400" dirty="0">
                <a:solidFill>
                  <a:srgbClr val="7030A0"/>
                </a:solidFill>
                <a:latin typeface="Cambria" panose="02040503050406030204" pitchFamily="18" charset="0"/>
              </a:rPr>
              <a:t>:  </a:t>
            </a:r>
          </a:p>
          <a:p>
            <a:pPr lvl="1"/>
            <a:r>
              <a:rPr lang="en-US" sz="2100" b="1" dirty="0">
                <a:solidFill>
                  <a:srgbClr val="7030A0"/>
                </a:solidFill>
                <a:latin typeface="Cambria" panose="02040503050406030204" pitchFamily="18" charset="0"/>
              </a:rPr>
              <a:t>Text </a:t>
            </a:r>
            <a:r>
              <a:rPr lang="en-US" sz="2100" dirty="0" smtClean="0">
                <a:solidFill>
                  <a:srgbClr val="7030A0"/>
                </a:solidFill>
                <a:latin typeface="Cambria" panose="02040503050406030204" pitchFamily="18" charset="0"/>
              </a:rPr>
              <a:t>“</a:t>
            </a:r>
            <a:r>
              <a:rPr lang="en-US" sz="2100" b="1" dirty="0" smtClean="0">
                <a:solidFill>
                  <a:srgbClr val="7030A0"/>
                </a:solidFill>
                <a:latin typeface="Cambria" panose="02040503050406030204" pitchFamily="18" charset="0"/>
              </a:rPr>
              <a:t>@97f9ch” </a:t>
            </a:r>
            <a:r>
              <a:rPr lang="en-US" sz="2100" dirty="0" smtClean="0">
                <a:solidFill>
                  <a:srgbClr val="7030A0"/>
                </a:solidFill>
                <a:latin typeface="Cambria" panose="02040503050406030204" pitchFamily="18" charset="0"/>
              </a:rPr>
              <a:t> </a:t>
            </a:r>
            <a:r>
              <a:rPr lang="en-US" sz="2100" dirty="0">
                <a:solidFill>
                  <a:srgbClr val="7030A0"/>
                </a:solidFill>
                <a:latin typeface="Cambria" panose="02040503050406030204" pitchFamily="18" charset="0"/>
              </a:rPr>
              <a:t>to  </a:t>
            </a:r>
            <a:r>
              <a:rPr lang="en-US" sz="2100" b="1" dirty="0" smtClean="0">
                <a:solidFill>
                  <a:srgbClr val="7030A0"/>
                </a:solidFill>
                <a:latin typeface="Cambria" panose="02040503050406030204" pitchFamily="18" charset="0"/>
              </a:rPr>
              <a:t>81010</a:t>
            </a:r>
            <a:r>
              <a:rPr lang="en-US" sz="2100" dirty="0" smtClean="0">
                <a:solidFill>
                  <a:srgbClr val="7030A0"/>
                </a:solidFill>
                <a:latin typeface="Cambria" panose="02040503050406030204" pitchFamily="18" charset="0"/>
              </a:rPr>
              <a:t> </a:t>
            </a:r>
            <a:r>
              <a:rPr lang="en-US" sz="2100" dirty="0">
                <a:solidFill>
                  <a:srgbClr val="7030A0"/>
                </a:solidFill>
                <a:latin typeface="Cambria" panose="02040503050406030204" pitchFamily="18" charset="0"/>
              </a:rPr>
              <a:t>to subscribe.  You may opt-out </a:t>
            </a:r>
            <a:r>
              <a:rPr lang="en-US" sz="2100" dirty="0" smtClean="0">
                <a:solidFill>
                  <a:srgbClr val="7030A0"/>
                </a:solidFill>
                <a:latin typeface="Cambria" panose="02040503050406030204" pitchFamily="18" charset="0"/>
              </a:rPr>
              <a:t>at         </a:t>
            </a:r>
          </a:p>
          <a:p>
            <a:pPr lvl="1"/>
            <a:r>
              <a:rPr lang="en-US" sz="2100" dirty="0">
                <a:solidFill>
                  <a:srgbClr val="7030A0"/>
                </a:solidFill>
                <a:latin typeface="Cambria" panose="02040503050406030204" pitchFamily="18" charset="0"/>
              </a:rPr>
              <a:t> </a:t>
            </a:r>
            <a:r>
              <a:rPr lang="en-US" sz="2100" dirty="0" smtClean="0">
                <a:solidFill>
                  <a:srgbClr val="7030A0"/>
                </a:solidFill>
                <a:latin typeface="Cambria" panose="02040503050406030204" pitchFamily="18" charset="0"/>
              </a:rPr>
              <a:t>                                                    anytime </a:t>
            </a:r>
            <a:r>
              <a:rPr lang="en-US" sz="2100" dirty="0">
                <a:solidFill>
                  <a:srgbClr val="7030A0"/>
                </a:solidFill>
                <a:latin typeface="Cambria" panose="02040503050406030204" pitchFamily="18" charset="0"/>
              </a:rPr>
              <a:t>by replying “unsubscribe”.</a:t>
            </a:r>
          </a:p>
          <a:p>
            <a:endParaRPr lang="en-US" dirty="0"/>
          </a:p>
        </p:txBody>
      </p:sp>
      <p:sp>
        <p:nvSpPr>
          <p:cNvPr id="2" name="Title 1"/>
          <p:cNvSpPr>
            <a:spLocks noGrp="1"/>
          </p:cNvSpPr>
          <p:nvPr>
            <p:ph type="title"/>
          </p:nvPr>
        </p:nvSpPr>
        <p:spPr>
          <a:xfrm>
            <a:off x="304800" y="152400"/>
            <a:ext cx="8458200" cy="838200"/>
          </a:xfrm>
          <a:solidFill>
            <a:srgbClr val="00B0F0"/>
          </a:solidFill>
          <a:ln>
            <a:solidFill>
              <a:schemeClr val="tx1"/>
            </a:solidFill>
          </a:ln>
        </p:spPr>
        <p:txBody>
          <a:bodyPr>
            <a:noAutofit/>
          </a:bodyPr>
          <a:lstStyle/>
          <a:p>
            <a:pPr marL="0" indent="0" algn="ctr">
              <a:buNone/>
            </a:pPr>
            <a:r>
              <a:rPr lang="en-US" sz="5400" b="1" i="1" u="sng" dirty="0" smtClean="0">
                <a:solidFill>
                  <a:schemeClr val="bg1"/>
                </a:solidFill>
                <a:latin typeface="Cambria" panose="02040503050406030204" pitchFamily="18" charset="0"/>
              </a:rPr>
              <a:t>REMIND </a:t>
            </a:r>
            <a:r>
              <a:rPr lang="en-US" sz="3600" b="1" i="1" u="sng" dirty="0" smtClean="0">
                <a:solidFill>
                  <a:schemeClr val="bg1"/>
                </a:solidFill>
                <a:latin typeface="Cambria" panose="02040503050406030204" pitchFamily="18" charset="0"/>
              </a:rPr>
              <a:t>(formerly Remind 101)</a:t>
            </a:r>
            <a:endParaRPr lang="en-US" sz="3600" b="1" i="1" u="sng" dirty="0">
              <a:solidFill>
                <a:schemeClr val="bg1"/>
              </a:solidFill>
              <a:latin typeface="Cambria" panose="02040503050406030204" pitchFamily="18" charset="0"/>
            </a:endParaRPr>
          </a:p>
        </p:txBody>
      </p:sp>
    </p:spTree>
    <p:extLst>
      <p:ext uri="{BB962C8B-B14F-4D97-AF65-F5344CB8AC3E}">
        <p14:creationId xmlns:p14="http://schemas.microsoft.com/office/powerpoint/2010/main" val="29202606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686800" cy="5410200"/>
          </a:xfrm>
          <a:ln>
            <a:solidFill>
              <a:schemeClr val="bg2"/>
            </a:solidFill>
          </a:ln>
        </p:spPr>
        <p:txBody>
          <a:bodyPr>
            <a:normAutofit lnSpcReduction="10000"/>
          </a:bodyPr>
          <a:lstStyle/>
          <a:p>
            <a:pPr marL="45720" indent="0">
              <a:lnSpc>
                <a:spcPct val="90000"/>
              </a:lnSpc>
              <a:buNone/>
              <a:defRPr/>
            </a:pPr>
            <a:r>
              <a:rPr lang="en-US" sz="3000" b="1" u="sng" dirty="0">
                <a:solidFill>
                  <a:schemeClr val="tx1"/>
                </a:solidFill>
                <a:latin typeface="Calibri" panose="020F0502020204030204" pitchFamily="34" charset="0"/>
              </a:rPr>
              <a:t>Schoolwork will be more challenging!</a:t>
            </a:r>
          </a:p>
          <a:p>
            <a:pPr marL="822960" lvl="1" indent="-457200">
              <a:lnSpc>
                <a:spcPct val="90000"/>
              </a:lnSpc>
              <a:defRPr/>
            </a:pPr>
            <a:r>
              <a:rPr lang="en-US" sz="2600" b="1" dirty="0">
                <a:solidFill>
                  <a:schemeClr val="tx1"/>
                </a:solidFill>
                <a:latin typeface="Calibri" panose="020F0502020204030204" pitchFamily="34" charset="0"/>
              </a:rPr>
              <a:t>Tests will be more rigorous and demanding</a:t>
            </a:r>
          </a:p>
          <a:p>
            <a:pPr marL="822960" lvl="1" indent="-457200">
              <a:lnSpc>
                <a:spcPct val="90000"/>
              </a:lnSpc>
              <a:defRPr/>
            </a:pPr>
            <a:r>
              <a:rPr lang="en-US" sz="2600" b="1" dirty="0">
                <a:solidFill>
                  <a:schemeClr val="tx1"/>
                </a:solidFill>
                <a:latin typeface="Calibri" panose="020F0502020204030204" pitchFamily="34" charset="0"/>
              </a:rPr>
              <a:t>Students will be assigned more homework</a:t>
            </a:r>
          </a:p>
          <a:p>
            <a:pPr marL="822960" lvl="1" indent="-457200">
              <a:lnSpc>
                <a:spcPct val="90000"/>
              </a:lnSpc>
              <a:defRPr/>
            </a:pPr>
            <a:r>
              <a:rPr lang="en-US" sz="2600" b="1" dirty="0">
                <a:solidFill>
                  <a:schemeClr val="tx1"/>
                </a:solidFill>
                <a:latin typeface="Calibri" panose="020F0502020204030204" pitchFamily="34" charset="0"/>
              </a:rPr>
              <a:t>Students will have to complete more long-term projects</a:t>
            </a:r>
          </a:p>
          <a:p>
            <a:pPr marL="457200" lvl="1" indent="0">
              <a:lnSpc>
                <a:spcPct val="90000"/>
              </a:lnSpc>
              <a:buNone/>
              <a:defRPr/>
            </a:pPr>
            <a:endParaRPr lang="en-US" sz="1700" dirty="0">
              <a:solidFill>
                <a:schemeClr val="tx1"/>
              </a:solidFill>
              <a:latin typeface="Calibri" panose="020F0502020204030204" pitchFamily="34" charset="0"/>
            </a:endParaRPr>
          </a:p>
          <a:p>
            <a:pPr marL="45720" indent="0">
              <a:lnSpc>
                <a:spcPct val="90000"/>
              </a:lnSpc>
              <a:buNone/>
              <a:defRPr/>
            </a:pPr>
            <a:r>
              <a:rPr lang="en-US" sz="3000" b="1" u="sng" dirty="0">
                <a:solidFill>
                  <a:schemeClr val="tx1"/>
                </a:solidFill>
                <a:latin typeface="Calibri" panose="020F0502020204030204" pitchFamily="34" charset="0"/>
              </a:rPr>
              <a:t>Grades are very important!</a:t>
            </a:r>
          </a:p>
          <a:p>
            <a:pPr marL="822960" lvl="1" indent="-457200">
              <a:lnSpc>
                <a:spcPct val="90000"/>
              </a:lnSpc>
              <a:defRPr/>
            </a:pPr>
            <a:r>
              <a:rPr lang="en-US" sz="2600" b="1" dirty="0">
                <a:solidFill>
                  <a:schemeClr val="tx1"/>
                </a:solidFill>
                <a:latin typeface="Calibri" panose="020F0502020204030204" pitchFamily="34" charset="0"/>
              </a:rPr>
              <a:t>Students need to pay attention to their studies</a:t>
            </a:r>
          </a:p>
          <a:p>
            <a:pPr marL="822960" lvl="1" indent="-457200">
              <a:lnSpc>
                <a:spcPct val="90000"/>
              </a:lnSpc>
              <a:defRPr/>
            </a:pPr>
            <a:r>
              <a:rPr lang="en-US" sz="2600" b="1" dirty="0">
                <a:solidFill>
                  <a:schemeClr val="tx1"/>
                </a:solidFill>
                <a:latin typeface="Calibri" panose="020F0502020204030204" pitchFamily="34" charset="0"/>
              </a:rPr>
              <a:t>Students need to be in school and class </a:t>
            </a:r>
            <a:r>
              <a:rPr lang="en-US" sz="2600" b="1" dirty="0" smtClean="0">
                <a:solidFill>
                  <a:schemeClr val="tx1"/>
                </a:solidFill>
                <a:latin typeface="Calibri" panose="020F0502020204030204" pitchFamily="34" charset="0"/>
              </a:rPr>
              <a:t>daily</a:t>
            </a:r>
            <a:endParaRPr lang="en-US" sz="2600" b="1" dirty="0">
              <a:solidFill>
                <a:schemeClr val="tx1"/>
              </a:solidFill>
              <a:latin typeface="Calibri" panose="020F0502020204030204" pitchFamily="34" charset="0"/>
            </a:endParaRPr>
          </a:p>
          <a:p>
            <a:pPr marL="45720" indent="0">
              <a:lnSpc>
                <a:spcPct val="90000"/>
              </a:lnSpc>
              <a:buNone/>
              <a:defRPr/>
            </a:pPr>
            <a:endParaRPr lang="en-US" sz="2000" b="1" u="sng" dirty="0" smtClean="0">
              <a:solidFill>
                <a:schemeClr val="tx1"/>
              </a:solidFill>
              <a:latin typeface="Calibri" panose="020F0502020204030204" pitchFamily="34" charset="0"/>
            </a:endParaRPr>
          </a:p>
          <a:p>
            <a:pPr marL="45720" indent="0">
              <a:lnSpc>
                <a:spcPct val="90000"/>
              </a:lnSpc>
              <a:buNone/>
              <a:defRPr/>
            </a:pPr>
            <a:r>
              <a:rPr lang="en-US" sz="3000" b="1" u="sng" dirty="0" smtClean="0">
                <a:solidFill>
                  <a:schemeClr val="tx1"/>
                </a:solidFill>
                <a:latin typeface="Calibri" panose="020F0502020204030204" pitchFamily="34" charset="0"/>
              </a:rPr>
              <a:t>Getting </a:t>
            </a:r>
            <a:r>
              <a:rPr lang="en-US" sz="3000" b="1" u="sng" dirty="0">
                <a:solidFill>
                  <a:schemeClr val="tx1"/>
                </a:solidFill>
                <a:latin typeface="Calibri" panose="020F0502020204030204" pitchFamily="34" charset="0"/>
              </a:rPr>
              <a:t>organized makes a big difference!</a:t>
            </a:r>
          </a:p>
          <a:p>
            <a:pPr marL="822960" lvl="1" indent="-457200">
              <a:lnSpc>
                <a:spcPct val="90000"/>
              </a:lnSpc>
              <a:defRPr/>
            </a:pPr>
            <a:r>
              <a:rPr lang="en-US" sz="2600" b="1" dirty="0">
                <a:solidFill>
                  <a:schemeClr val="tx1"/>
                </a:solidFill>
                <a:latin typeface="Calibri" panose="020F0502020204030204" pitchFamily="34" charset="0"/>
              </a:rPr>
              <a:t>Students need to know when work is due</a:t>
            </a:r>
          </a:p>
          <a:p>
            <a:pPr marL="822960" lvl="1" indent="-457200">
              <a:lnSpc>
                <a:spcPct val="90000"/>
              </a:lnSpc>
              <a:defRPr/>
            </a:pPr>
            <a:r>
              <a:rPr lang="en-US" sz="2600" b="1" dirty="0">
                <a:solidFill>
                  <a:schemeClr val="tx1"/>
                </a:solidFill>
                <a:latin typeface="Calibri" panose="020F0502020204030204" pitchFamily="34" charset="0"/>
              </a:rPr>
              <a:t>Students need to hand in work on </a:t>
            </a:r>
            <a:r>
              <a:rPr lang="en-US" sz="2600" b="1" dirty="0" smtClean="0">
                <a:solidFill>
                  <a:schemeClr val="tx1"/>
                </a:solidFill>
                <a:latin typeface="Calibri" panose="020F0502020204030204" pitchFamily="34" charset="0"/>
              </a:rPr>
              <a:t>time</a:t>
            </a:r>
            <a:endParaRPr lang="en-US" sz="2600" b="1" dirty="0">
              <a:solidFill>
                <a:schemeClr val="tx1"/>
              </a:solidFill>
              <a:latin typeface="Calibri" panose="020F0502020204030204" pitchFamily="34" charset="0"/>
            </a:endParaRPr>
          </a:p>
          <a:p>
            <a:pPr marL="822960" lvl="1" indent="-457200">
              <a:lnSpc>
                <a:spcPct val="90000"/>
              </a:lnSpc>
              <a:defRPr/>
            </a:pPr>
            <a:r>
              <a:rPr lang="en-US" sz="2600" b="1" dirty="0">
                <a:solidFill>
                  <a:schemeClr val="tx1"/>
                </a:solidFill>
                <a:latin typeface="Calibri" panose="020F0502020204030204" pitchFamily="34" charset="0"/>
              </a:rPr>
              <a:t>Students need to set </a:t>
            </a:r>
            <a:r>
              <a:rPr lang="en-US" sz="2600" b="1" dirty="0" smtClean="0">
                <a:solidFill>
                  <a:schemeClr val="tx1"/>
                </a:solidFill>
                <a:latin typeface="Calibri" panose="020F0502020204030204" pitchFamily="34" charset="0"/>
              </a:rPr>
              <a:t>short-term, reachable </a:t>
            </a:r>
            <a:r>
              <a:rPr lang="en-US" sz="2600" b="1" dirty="0">
                <a:solidFill>
                  <a:schemeClr val="tx1"/>
                </a:solidFill>
                <a:latin typeface="Calibri" panose="020F0502020204030204" pitchFamily="34" charset="0"/>
              </a:rPr>
              <a:t>goals</a:t>
            </a:r>
          </a:p>
          <a:p>
            <a:pPr marL="822960" lvl="1" indent="-457200">
              <a:lnSpc>
                <a:spcPct val="90000"/>
              </a:lnSpc>
              <a:defRPr/>
            </a:pPr>
            <a:r>
              <a:rPr lang="en-US" sz="2600" b="1" dirty="0">
                <a:solidFill>
                  <a:schemeClr val="tx1"/>
                </a:solidFill>
                <a:latin typeface="Calibri" panose="020F0502020204030204" pitchFamily="34" charset="0"/>
              </a:rPr>
              <a:t>Students need to keep an assignment notebook</a:t>
            </a:r>
          </a:p>
          <a:p>
            <a:endParaRPr lang="en-US" dirty="0"/>
          </a:p>
        </p:txBody>
      </p:sp>
      <p:sp>
        <p:nvSpPr>
          <p:cNvPr id="3" name="Title 2"/>
          <p:cNvSpPr>
            <a:spLocks noGrp="1"/>
          </p:cNvSpPr>
          <p:nvPr>
            <p:ph type="title"/>
          </p:nvPr>
        </p:nvSpPr>
        <p:spPr>
          <a:xfrm>
            <a:off x="457200" y="0"/>
            <a:ext cx="8229600" cy="1143000"/>
          </a:xfrm>
        </p:spPr>
        <p:txBody>
          <a:bodyPr>
            <a:normAutofit/>
          </a:bodyPr>
          <a:lstStyle/>
          <a:p>
            <a:r>
              <a:rPr lang="en-US" sz="4800" b="1" u="sng" dirty="0">
                <a:solidFill>
                  <a:schemeClr val="tx1"/>
                </a:solidFill>
                <a:latin typeface="Calibri" panose="020F0502020204030204" pitchFamily="34" charset="0"/>
              </a:rPr>
              <a:t>High School Is a Time of Change</a:t>
            </a:r>
            <a:endParaRPr lang="en-US" sz="48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21175073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570" name="Rectangle 2"/>
          <p:cNvSpPr>
            <a:spLocks noGrp="1" noChangeArrowheads="1"/>
          </p:cNvSpPr>
          <p:nvPr>
            <p:ph type="title" idx="4294967295"/>
          </p:nvPr>
        </p:nvSpPr>
        <p:spPr>
          <a:xfrm>
            <a:off x="457200" y="381000"/>
            <a:ext cx="8382000" cy="5791200"/>
          </a:xfrm>
        </p:spPr>
        <p:txBody>
          <a:bodyPr lIns="92075" tIns="46038" rIns="92075" bIns="46038" anchor="t">
            <a:normAutofit/>
          </a:bodyPr>
          <a:lstStyle/>
          <a:p>
            <a:r>
              <a:rPr lang="en-US" sz="2400" b="1" dirty="0" smtClean="0">
                <a:latin typeface="Cambria" pitchFamily="18" charset="0"/>
              </a:rPr>
              <a:t>…Thank </a:t>
            </a:r>
            <a:r>
              <a:rPr lang="en-US" sz="2400" b="1" dirty="0">
                <a:latin typeface="Cambria" pitchFamily="18" charset="0"/>
              </a:rPr>
              <a:t>you for your </a:t>
            </a:r>
            <a:r>
              <a:rPr lang="en-US" sz="2400" b="1" dirty="0" smtClean="0">
                <a:latin typeface="Cambria" pitchFamily="18" charset="0"/>
              </a:rPr>
              <a:t>attention</a:t>
            </a:r>
            <a:br>
              <a:rPr lang="en-US" sz="2400" b="1" dirty="0" smtClean="0">
                <a:latin typeface="Cambria" pitchFamily="18" charset="0"/>
              </a:rPr>
            </a:br>
            <a:r>
              <a:rPr lang="en-US" sz="2400" b="1" dirty="0" smtClean="0">
                <a:latin typeface="Cambria" pitchFamily="18" charset="0"/>
              </a:rPr>
              <a:t/>
            </a:r>
            <a:br>
              <a:rPr lang="en-US" sz="2400" b="1" dirty="0" smtClean="0">
                <a:latin typeface="Cambria" pitchFamily="18" charset="0"/>
              </a:rPr>
            </a:br>
            <a:r>
              <a:rPr lang="en-US" sz="2400" b="1" dirty="0" smtClean="0">
                <a:latin typeface="Cambria" pitchFamily="18" charset="0"/>
              </a:rPr>
              <a:t>…Counselors will be meeting </a:t>
            </a:r>
            <a:r>
              <a:rPr lang="en-US" sz="2400" dirty="0" smtClean="0">
                <a:latin typeface="Cambria" pitchFamily="18" charset="0"/>
              </a:rPr>
              <a:t>in the following rooms to collect your scheduling paperwork and give a brief overview of Timber Creek Counseling: </a:t>
            </a:r>
            <a:br>
              <a:rPr lang="en-US" sz="2400" dirty="0" smtClean="0">
                <a:latin typeface="Cambria" pitchFamily="18" charset="0"/>
              </a:rPr>
            </a:br>
            <a:r>
              <a:rPr lang="en-US" sz="2400" dirty="0">
                <a:latin typeface="Cambria" pitchFamily="18" charset="0"/>
              </a:rPr>
              <a:t/>
            </a:r>
            <a:br>
              <a:rPr lang="en-US" sz="2400" dirty="0">
                <a:latin typeface="Cambria" pitchFamily="18" charset="0"/>
              </a:rPr>
            </a:br>
            <a:r>
              <a:rPr lang="en-US" sz="2400" u="sng" dirty="0" smtClean="0">
                <a:solidFill>
                  <a:srgbClr val="FF0000"/>
                </a:solidFill>
                <a:latin typeface="Cambria" pitchFamily="18" charset="0"/>
              </a:rPr>
              <a:t>School Counselor</a:t>
            </a:r>
            <a:r>
              <a:rPr lang="en-US" sz="2400" dirty="0" smtClean="0">
                <a:solidFill>
                  <a:srgbClr val="FF0000"/>
                </a:solidFill>
                <a:latin typeface="Cambria" pitchFamily="18" charset="0"/>
              </a:rPr>
              <a:t>	   </a:t>
            </a:r>
            <a:r>
              <a:rPr lang="en-US" sz="2400" u="sng" dirty="0" smtClean="0">
                <a:solidFill>
                  <a:srgbClr val="FF0000"/>
                </a:solidFill>
                <a:latin typeface="Cambria" pitchFamily="18" charset="0"/>
              </a:rPr>
              <a:t>Alpha Breakdown</a:t>
            </a:r>
            <a:r>
              <a:rPr lang="en-US" sz="2400" dirty="0" smtClean="0">
                <a:solidFill>
                  <a:srgbClr val="FF0000"/>
                </a:solidFill>
                <a:latin typeface="Cambria" pitchFamily="18" charset="0"/>
              </a:rPr>
              <a:t>		</a:t>
            </a:r>
            <a:r>
              <a:rPr lang="en-US" sz="2400" u="sng" dirty="0" smtClean="0">
                <a:solidFill>
                  <a:srgbClr val="FF0000"/>
                </a:solidFill>
                <a:latin typeface="Cambria" pitchFamily="18" charset="0"/>
              </a:rPr>
              <a:t>Room</a:t>
            </a:r>
            <a:r>
              <a:rPr lang="en-US" sz="2400" b="1" dirty="0" smtClean="0">
                <a:solidFill>
                  <a:srgbClr val="FF0000"/>
                </a:solidFill>
                <a:latin typeface="Cambria" pitchFamily="18" charset="0"/>
              </a:rPr>
              <a:t/>
            </a:r>
            <a:br>
              <a:rPr lang="en-US" sz="2400" b="1" dirty="0" smtClean="0">
                <a:solidFill>
                  <a:srgbClr val="FF0000"/>
                </a:solidFill>
                <a:latin typeface="Cambria" pitchFamily="18" charset="0"/>
              </a:rPr>
            </a:br>
            <a:r>
              <a:rPr lang="en-US" sz="2400" b="1" dirty="0" smtClean="0">
                <a:solidFill>
                  <a:srgbClr val="FF0000"/>
                </a:solidFill>
                <a:latin typeface="Cambria" pitchFamily="18" charset="0"/>
              </a:rPr>
              <a:t>Ms. </a:t>
            </a:r>
            <a:r>
              <a:rPr lang="en-US" sz="2400" b="1" smtClean="0">
                <a:solidFill>
                  <a:srgbClr val="FF0000"/>
                </a:solidFill>
                <a:latin typeface="Cambria" pitchFamily="18" charset="0"/>
              </a:rPr>
              <a:t>Reilly</a:t>
            </a:r>
            <a:r>
              <a:rPr lang="en-US" sz="2400" b="1" dirty="0" smtClean="0">
                <a:solidFill>
                  <a:srgbClr val="FF0000"/>
                </a:solidFill>
                <a:latin typeface="Cambria" pitchFamily="18" charset="0"/>
              </a:rPr>
              <a:t>			A-Cond		D102</a:t>
            </a:r>
            <a:br>
              <a:rPr lang="en-US" sz="2400" b="1" dirty="0" smtClean="0">
                <a:solidFill>
                  <a:srgbClr val="FF0000"/>
                </a:solidFill>
                <a:latin typeface="Cambria" pitchFamily="18" charset="0"/>
              </a:rPr>
            </a:br>
            <a:r>
              <a:rPr lang="en-US" sz="2400" dirty="0" smtClean="0">
                <a:solidFill>
                  <a:srgbClr val="FF0000"/>
                </a:solidFill>
                <a:latin typeface="Cambria" pitchFamily="18" charset="0"/>
              </a:rPr>
              <a:t>Mr. Cooper			Cone-</a:t>
            </a:r>
            <a:r>
              <a:rPr lang="en-US" sz="2400" dirty="0" err="1" smtClean="0">
                <a:solidFill>
                  <a:srgbClr val="FF0000"/>
                </a:solidFill>
                <a:latin typeface="Cambria" pitchFamily="18" charset="0"/>
              </a:rPr>
              <a:t>Gis</a:t>
            </a:r>
            <a:r>
              <a:rPr lang="en-US" sz="2400" dirty="0" smtClean="0">
                <a:solidFill>
                  <a:srgbClr val="FF0000"/>
                </a:solidFill>
                <a:latin typeface="Cambria" pitchFamily="18" charset="0"/>
              </a:rPr>
              <a:t>		D103</a:t>
            </a:r>
            <a:br>
              <a:rPr lang="en-US" sz="2400" dirty="0" smtClean="0">
                <a:solidFill>
                  <a:srgbClr val="FF0000"/>
                </a:solidFill>
                <a:latin typeface="Cambria" pitchFamily="18" charset="0"/>
              </a:rPr>
            </a:br>
            <a:r>
              <a:rPr lang="en-US" sz="2400" dirty="0" smtClean="0">
                <a:solidFill>
                  <a:srgbClr val="FF0000"/>
                </a:solidFill>
                <a:latin typeface="Cambria" pitchFamily="18" charset="0"/>
              </a:rPr>
              <a:t>Mr. </a:t>
            </a:r>
            <a:r>
              <a:rPr lang="en-US" sz="2400" dirty="0" err="1" smtClean="0">
                <a:solidFill>
                  <a:srgbClr val="FF0000"/>
                </a:solidFill>
                <a:latin typeface="Cambria" pitchFamily="18" charset="0"/>
              </a:rPr>
              <a:t>Ortzman</a:t>
            </a:r>
            <a:r>
              <a:rPr lang="en-US" sz="2400" dirty="0" smtClean="0">
                <a:solidFill>
                  <a:srgbClr val="FF0000"/>
                </a:solidFill>
                <a:latin typeface="Cambria" pitchFamily="18" charset="0"/>
              </a:rPr>
              <a:t>			</a:t>
            </a:r>
            <a:r>
              <a:rPr lang="en-US" sz="2400" dirty="0" err="1" smtClean="0">
                <a:solidFill>
                  <a:srgbClr val="FF0000"/>
                </a:solidFill>
                <a:latin typeface="Cambria" pitchFamily="18" charset="0"/>
              </a:rPr>
              <a:t>Git-Kurh</a:t>
            </a:r>
            <a:r>
              <a:rPr lang="en-US" sz="2400" dirty="0" smtClean="0">
                <a:solidFill>
                  <a:srgbClr val="FF0000"/>
                </a:solidFill>
                <a:latin typeface="Cambria" pitchFamily="18" charset="0"/>
              </a:rPr>
              <a:t>		D104</a:t>
            </a:r>
            <a:br>
              <a:rPr lang="en-US" sz="2400" dirty="0" smtClean="0">
                <a:solidFill>
                  <a:srgbClr val="FF0000"/>
                </a:solidFill>
                <a:latin typeface="Cambria" pitchFamily="18" charset="0"/>
              </a:rPr>
            </a:br>
            <a:r>
              <a:rPr lang="en-US" sz="2400" dirty="0" smtClean="0">
                <a:solidFill>
                  <a:srgbClr val="FF0000"/>
                </a:solidFill>
                <a:latin typeface="Cambria" pitchFamily="18" charset="0"/>
              </a:rPr>
              <a:t>Mrs. Harley			</a:t>
            </a:r>
            <a:r>
              <a:rPr lang="en-US" sz="2400" dirty="0" err="1" smtClean="0">
                <a:solidFill>
                  <a:srgbClr val="FF0000"/>
                </a:solidFill>
                <a:latin typeface="Cambria" pitchFamily="18" charset="0"/>
              </a:rPr>
              <a:t>Kuri</a:t>
            </a:r>
            <a:r>
              <a:rPr lang="en-US" sz="2400" dirty="0" smtClean="0">
                <a:solidFill>
                  <a:srgbClr val="FF0000"/>
                </a:solidFill>
                <a:latin typeface="Cambria" pitchFamily="18" charset="0"/>
              </a:rPr>
              <a:t>-Ob		D105</a:t>
            </a:r>
            <a:br>
              <a:rPr lang="en-US" sz="2400" dirty="0" smtClean="0">
                <a:solidFill>
                  <a:srgbClr val="FF0000"/>
                </a:solidFill>
                <a:latin typeface="Cambria" pitchFamily="18" charset="0"/>
              </a:rPr>
            </a:br>
            <a:r>
              <a:rPr lang="en-US" sz="2400" dirty="0" smtClean="0">
                <a:solidFill>
                  <a:srgbClr val="FF0000"/>
                </a:solidFill>
                <a:latin typeface="Cambria" pitchFamily="18" charset="0"/>
              </a:rPr>
              <a:t>Ms. </a:t>
            </a:r>
            <a:r>
              <a:rPr lang="en-US" sz="2400" dirty="0" err="1" smtClean="0">
                <a:solidFill>
                  <a:srgbClr val="FF0000"/>
                </a:solidFill>
                <a:latin typeface="Cambria" pitchFamily="18" charset="0"/>
              </a:rPr>
              <a:t>Cappello</a:t>
            </a:r>
            <a:r>
              <a:rPr lang="en-US" sz="2400" dirty="0" smtClean="0">
                <a:solidFill>
                  <a:srgbClr val="FF0000"/>
                </a:solidFill>
                <a:latin typeface="Cambria" pitchFamily="18" charset="0"/>
              </a:rPr>
              <a:t>			</a:t>
            </a:r>
            <a:r>
              <a:rPr lang="en-US" sz="2400" dirty="0" err="1" smtClean="0">
                <a:solidFill>
                  <a:srgbClr val="FF0000"/>
                </a:solidFill>
                <a:latin typeface="Cambria" pitchFamily="18" charset="0"/>
              </a:rPr>
              <a:t>Oc-Shef</a:t>
            </a:r>
            <a:r>
              <a:rPr lang="en-US" sz="2400" dirty="0" smtClean="0">
                <a:solidFill>
                  <a:srgbClr val="FF0000"/>
                </a:solidFill>
                <a:latin typeface="Cambria" pitchFamily="18" charset="0"/>
              </a:rPr>
              <a:t>		D106</a:t>
            </a:r>
            <a:br>
              <a:rPr lang="en-US" sz="2400" dirty="0" smtClean="0">
                <a:solidFill>
                  <a:srgbClr val="FF0000"/>
                </a:solidFill>
                <a:latin typeface="Cambria" pitchFamily="18" charset="0"/>
              </a:rPr>
            </a:br>
            <a:r>
              <a:rPr lang="en-US" sz="2400" dirty="0" smtClean="0">
                <a:solidFill>
                  <a:srgbClr val="FF0000"/>
                </a:solidFill>
                <a:latin typeface="Cambria" pitchFamily="18" charset="0"/>
              </a:rPr>
              <a:t>Ms. Draper			</a:t>
            </a:r>
            <a:r>
              <a:rPr lang="en-US" sz="2400" dirty="0" err="1" smtClean="0">
                <a:solidFill>
                  <a:srgbClr val="FF0000"/>
                </a:solidFill>
                <a:latin typeface="Cambria" pitchFamily="18" charset="0"/>
              </a:rPr>
              <a:t>Sheg</a:t>
            </a:r>
            <a:r>
              <a:rPr lang="en-US" sz="2400" dirty="0" smtClean="0">
                <a:solidFill>
                  <a:srgbClr val="FF0000"/>
                </a:solidFill>
                <a:latin typeface="Cambria" pitchFamily="18" charset="0"/>
              </a:rPr>
              <a:t> – Z		D107</a:t>
            </a:r>
            <a:endParaRPr lang="en-US" dirty="0" smtClean="0">
              <a:solidFill>
                <a:srgbClr val="FF0000"/>
              </a:solidFill>
              <a:latin typeface="Cambria" pitchFamily="18" charset="0"/>
            </a:endParaRPr>
          </a:p>
        </p:txBody>
      </p:sp>
    </p:spTree>
    <p:extLst>
      <p:ext uri="{BB962C8B-B14F-4D97-AF65-F5344CB8AC3E}">
        <p14:creationId xmlns:p14="http://schemas.microsoft.com/office/powerpoint/2010/main" val="271057532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40491"/>
          </a:xfrm>
        </p:spPr>
        <p:txBody>
          <a:bodyPr>
            <a:normAutofit fontScale="47500" lnSpcReduction="20000"/>
          </a:bodyPr>
          <a:lstStyle/>
          <a:p>
            <a:r>
              <a:rPr lang="en-US" dirty="0" smtClean="0"/>
              <a:t>Air </a:t>
            </a:r>
            <a:r>
              <a:rPr lang="en-US" dirty="0"/>
              <a:t>Force Junior Reserve Officer Training Corps (AFJROTC) is a five-credit Practical Arts Course offered to all high school students in our District (this program requires that students attend Highland High School for all classes).  This program is designed to teach students in grades 9–12 the value of citizenship, leadership, service to the community, personal responsibility, and a sense of accomplishment, while instilling in them self-esteem, teamwork, and self-discipline. The program of instruction is based on a systematic progression of learning designed for the student’s development starting at the freshman year and progressing through the senior year. Major units of study include: U.S. Citizenship, Leadership, Aviation History, Wellness, Fitness, and AFJROTC History.</a:t>
            </a:r>
          </a:p>
          <a:p>
            <a:endParaRPr lang="en-US" dirty="0" smtClean="0"/>
          </a:p>
          <a:p>
            <a:endParaRPr lang="en-US" dirty="0"/>
          </a:p>
          <a:p>
            <a:r>
              <a:rPr lang="en-US" dirty="0" smtClean="0"/>
              <a:t>Master </a:t>
            </a:r>
            <a:r>
              <a:rPr lang="en-US" dirty="0"/>
              <a:t>Sergeant Christopher Miller</a:t>
            </a:r>
          </a:p>
          <a:p>
            <a:pPr lvl="1"/>
            <a:r>
              <a:rPr lang="en-US" dirty="0"/>
              <a:t>served in the Air Force </a:t>
            </a:r>
            <a:r>
              <a:rPr lang="en-US" dirty="0" smtClean="0"/>
              <a:t>22 </a:t>
            </a:r>
            <a:r>
              <a:rPr lang="en-US" dirty="0"/>
              <a:t>years</a:t>
            </a:r>
          </a:p>
          <a:p>
            <a:pPr lvl="1"/>
            <a:r>
              <a:rPr lang="en-US" dirty="0"/>
              <a:t>JROTC instructor at Vineland HS for the past 4 years</a:t>
            </a:r>
          </a:p>
          <a:p>
            <a:pPr lvl="1"/>
            <a:r>
              <a:rPr lang="en-US" dirty="0"/>
              <a:t>B.S in Business Administration for American Intercontinental University</a:t>
            </a:r>
          </a:p>
          <a:p>
            <a:pPr lvl="1"/>
            <a:r>
              <a:rPr lang="en-US" dirty="0"/>
              <a:t>M.S in Administrative Justice (Homeland Security) form Wilmington </a:t>
            </a:r>
            <a:r>
              <a:rPr lang="en-US" dirty="0" smtClean="0"/>
              <a:t>University</a:t>
            </a:r>
          </a:p>
          <a:p>
            <a:pPr lvl="1"/>
            <a:endParaRPr lang="en-US" dirty="0"/>
          </a:p>
          <a:p>
            <a:r>
              <a:rPr lang="en-US" dirty="0"/>
              <a:t>Major Robert Simpson</a:t>
            </a:r>
          </a:p>
          <a:p>
            <a:pPr lvl="1"/>
            <a:r>
              <a:rPr lang="en-US" dirty="0"/>
              <a:t>served in the Air Force 20 years</a:t>
            </a:r>
          </a:p>
          <a:p>
            <a:pPr lvl="1"/>
            <a:r>
              <a:rPr lang="en-US" dirty="0"/>
              <a:t>started the JROTC program at Vineland HS and instructor there for the past 8 years</a:t>
            </a:r>
          </a:p>
          <a:p>
            <a:pPr lvl="1"/>
            <a:r>
              <a:rPr lang="en-US" dirty="0"/>
              <a:t>B.A in History from Rutgers University</a:t>
            </a:r>
          </a:p>
          <a:p>
            <a:pPr lvl="1"/>
            <a:r>
              <a:rPr lang="en-US" dirty="0"/>
              <a:t>M.S in History from University of Central Missouri</a:t>
            </a:r>
          </a:p>
          <a:p>
            <a:pPr marL="109728" indent="0">
              <a:buNone/>
            </a:pPr>
            <a:r>
              <a:rPr lang="en-US" dirty="0"/>
              <a:t/>
            </a:r>
            <a:br>
              <a:rPr lang="en-US" dirty="0"/>
            </a:br>
            <a:r>
              <a:rPr lang="en-US" dirty="0"/>
              <a:t/>
            </a:r>
            <a:br>
              <a:rPr lang="en-US" dirty="0"/>
            </a:br>
            <a:endParaRPr lang="en-US" dirty="0"/>
          </a:p>
        </p:txBody>
      </p:sp>
      <p:sp>
        <p:nvSpPr>
          <p:cNvPr id="3" name="Title 2"/>
          <p:cNvSpPr>
            <a:spLocks noGrp="1"/>
          </p:cNvSpPr>
          <p:nvPr>
            <p:ph type="title"/>
          </p:nvPr>
        </p:nvSpPr>
        <p:spPr>
          <a:xfrm>
            <a:off x="457200" y="274638"/>
            <a:ext cx="8229600" cy="868362"/>
          </a:xfrm>
        </p:spPr>
        <p:txBody>
          <a:bodyPr/>
          <a:lstStyle/>
          <a:p>
            <a:pPr algn="ctr"/>
            <a:r>
              <a:rPr lang="en-US" dirty="0"/>
              <a:t>AIR FORCE JROTC</a:t>
            </a:r>
          </a:p>
        </p:txBody>
      </p:sp>
    </p:spTree>
    <p:extLst>
      <p:ext uri="{BB962C8B-B14F-4D97-AF65-F5344CB8AC3E}">
        <p14:creationId xmlns:p14="http://schemas.microsoft.com/office/powerpoint/2010/main" val="2225634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9" name="Rectangle 3"/>
          <p:cNvSpPr>
            <a:spLocks noGrp="1" noChangeArrowheads="1"/>
          </p:cNvSpPr>
          <p:nvPr>
            <p:ph type="body" idx="4294967295"/>
          </p:nvPr>
        </p:nvSpPr>
        <p:spPr>
          <a:xfrm>
            <a:off x="0" y="381000"/>
            <a:ext cx="8839200" cy="5715000"/>
          </a:xfrm>
        </p:spPr>
        <p:txBody>
          <a:bodyPr>
            <a:normAutofit fontScale="77500" lnSpcReduction="20000"/>
          </a:bodyPr>
          <a:lstStyle/>
          <a:p>
            <a:pPr algn="ctr" eaLnBrk="1" hangingPunct="1">
              <a:buFont typeface="Wingdings" pitchFamily="2" charset="2"/>
              <a:buNone/>
              <a:defRPr/>
            </a:pPr>
            <a:r>
              <a:rPr lang="en-US" sz="4800" b="1" u="sng" dirty="0" smtClean="0">
                <a:latin typeface="Cambria" pitchFamily="18" charset="0"/>
              </a:rPr>
              <a:t>Counseling Office</a:t>
            </a:r>
          </a:p>
          <a:p>
            <a:pPr algn="ctr" eaLnBrk="1" hangingPunct="1">
              <a:buFont typeface="Wingdings" pitchFamily="2" charset="2"/>
              <a:buNone/>
              <a:defRPr/>
            </a:pPr>
            <a:r>
              <a:rPr lang="en-US" sz="3000" b="1" dirty="0" smtClean="0">
                <a:solidFill>
                  <a:srgbClr val="7030A0"/>
                </a:solidFill>
                <a:latin typeface="Cambria" pitchFamily="18" charset="0"/>
              </a:rPr>
              <a:t>Director of School Counseling: Michele Hengel</a:t>
            </a:r>
          </a:p>
          <a:p>
            <a:pPr eaLnBrk="1" hangingPunct="1">
              <a:buFont typeface="Wingdings" pitchFamily="2" charset="2"/>
              <a:buNone/>
              <a:defRPr/>
            </a:pPr>
            <a:r>
              <a:rPr lang="en-US" sz="2600" b="1" dirty="0" smtClean="0">
                <a:latin typeface="Cambria" pitchFamily="18" charset="0"/>
              </a:rPr>
              <a:t>	             Mrs. Patti Tarricone</a:t>
            </a:r>
            <a:r>
              <a:rPr lang="en-US" b="1" dirty="0" smtClean="0">
                <a:latin typeface="Cambria" pitchFamily="18" charset="0"/>
              </a:rPr>
              <a:t>:  	</a:t>
            </a:r>
            <a:r>
              <a:rPr lang="en-US" dirty="0" smtClean="0">
                <a:latin typeface="Cambria" pitchFamily="18" charset="0"/>
              </a:rPr>
              <a:t>Counseling </a:t>
            </a:r>
            <a:r>
              <a:rPr lang="en-US" sz="2600" dirty="0" smtClean="0">
                <a:latin typeface="Cambria" pitchFamily="18" charset="0"/>
              </a:rPr>
              <a:t>Secretary  x6052</a:t>
            </a:r>
          </a:p>
          <a:p>
            <a:pPr eaLnBrk="1" hangingPunct="1">
              <a:buFont typeface="Wingdings" pitchFamily="2" charset="2"/>
              <a:buNone/>
              <a:defRPr/>
            </a:pPr>
            <a:r>
              <a:rPr lang="en-US" sz="2600" b="1" dirty="0" smtClean="0">
                <a:latin typeface="Cambria" pitchFamily="18" charset="0"/>
              </a:rPr>
              <a:t>	             Mrs. Anita </a:t>
            </a:r>
            <a:r>
              <a:rPr lang="en-US" sz="2600" b="1" dirty="0" err="1" smtClean="0">
                <a:latin typeface="Cambria" pitchFamily="18" charset="0"/>
              </a:rPr>
              <a:t>DiPietro</a:t>
            </a:r>
            <a:r>
              <a:rPr lang="en-US" sz="2600" b="1" dirty="0" smtClean="0">
                <a:latin typeface="Cambria" pitchFamily="18" charset="0"/>
              </a:rPr>
              <a:t>:  	</a:t>
            </a:r>
            <a:r>
              <a:rPr lang="en-US" sz="2600" dirty="0" smtClean="0">
                <a:latin typeface="Cambria" pitchFamily="18" charset="0"/>
              </a:rPr>
              <a:t>Counseling Secretary  x6053</a:t>
            </a:r>
            <a:endParaRPr lang="en-US" sz="1700" dirty="0">
              <a:latin typeface="Cambria" pitchFamily="18" charset="0"/>
            </a:endParaRPr>
          </a:p>
          <a:p>
            <a:pPr eaLnBrk="1" hangingPunct="1">
              <a:buFont typeface="Wingdings" pitchFamily="2" charset="2"/>
              <a:buNone/>
              <a:defRPr/>
            </a:pPr>
            <a:endParaRPr lang="en-US" sz="1700" b="1" u="sng" dirty="0">
              <a:latin typeface="Cambria" pitchFamily="18" charset="0"/>
            </a:endParaRPr>
          </a:p>
          <a:p>
            <a:pPr eaLnBrk="1" hangingPunct="1">
              <a:buFont typeface="Wingdings" pitchFamily="2" charset="2"/>
              <a:buNone/>
              <a:defRPr/>
            </a:pPr>
            <a:r>
              <a:rPr lang="en-US" b="1" dirty="0" smtClean="0">
                <a:latin typeface="Cambria" pitchFamily="18" charset="0"/>
              </a:rPr>
              <a:t>      </a:t>
            </a:r>
            <a:r>
              <a:rPr lang="en-US" b="1" u="sng" dirty="0" smtClean="0">
                <a:solidFill>
                  <a:srgbClr val="7030A0"/>
                </a:solidFill>
                <a:latin typeface="Cambria" pitchFamily="18" charset="0"/>
              </a:rPr>
              <a:t>School Counselor</a:t>
            </a:r>
            <a:r>
              <a:rPr lang="en-US" b="1" dirty="0" smtClean="0">
                <a:solidFill>
                  <a:srgbClr val="7030A0"/>
                </a:solidFill>
                <a:latin typeface="Cambria" pitchFamily="18" charset="0"/>
              </a:rPr>
              <a:t>	       </a:t>
            </a:r>
            <a:r>
              <a:rPr lang="en-US" b="1" u="sng" dirty="0" smtClean="0">
                <a:solidFill>
                  <a:srgbClr val="7030A0"/>
                </a:solidFill>
                <a:latin typeface="Cambria" pitchFamily="18" charset="0"/>
              </a:rPr>
              <a:t>Alpha breakdown</a:t>
            </a:r>
            <a:r>
              <a:rPr lang="en-US" b="1" dirty="0" smtClean="0">
                <a:solidFill>
                  <a:srgbClr val="7030A0"/>
                </a:solidFill>
                <a:latin typeface="Cambria" pitchFamily="18" charset="0"/>
              </a:rPr>
              <a:t>	            </a:t>
            </a:r>
            <a:r>
              <a:rPr lang="en-US" b="1" u="sng" dirty="0" smtClean="0">
                <a:solidFill>
                  <a:srgbClr val="7030A0"/>
                </a:solidFill>
                <a:latin typeface="Cambria" pitchFamily="18" charset="0"/>
              </a:rPr>
              <a:t>(856) 232-9703</a:t>
            </a:r>
          </a:p>
          <a:p>
            <a:pPr marL="0" indent="0" eaLnBrk="1" hangingPunct="1">
              <a:buNone/>
              <a:defRPr/>
            </a:pPr>
            <a:r>
              <a:rPr lang="en-US" b="1" dirty="0" smtClean="0">
                <a:solidFill>
                  <a:srgbClr val="7030A0"/>
                </a:solidFill>
                <a:latin typeface="Cambria" pitchFamily="18" charset="0"/>
              </a:rPr>
              <a:t>      </a:t>
            </a:r>
            <a:r>
              <a:rPr lang="en-US" sz="2600" b="1" dirty="0" smtClean="0">
                <a:solidFill>
                  <a:srgbClr val="7030A0"/>
                </a:solidFill>
                <a:latin typeface="Cambria" pitchFamily="18" charset="0"/>
              </a:rPr>
              <a:t>Ms. Kimberly Reilly	 </a:t>
            </a:r>
            <a:r>
              <a:rPr lang="en-US" sz="2600" dirty="0" smtClean="0">
                <a:solidFill>
                  <a:srgbClr val="7030A0"/>
                </a:solidFill>
                <a:latin typeface="Cambria" pitchFamily="18" charset="0"/>
              </a:rPr>
              <a:t>	(A – Cond)		        x 6057</a:t>
            </a:r>
          </a:p>
          <a:p>
            <a:pPr marL="0" indent="0" eaLnBrk="1" hangingPunct="1">
              <a:buNone/>
              <a:defRPr/>
            </a:pPr>
            <a:r>
              <a:rPr lang="en-US" sz="2600" b="1" dirty="0" smtClean="0">
                <a:solidFill>
                  <a:srgbClr val="7030A0"/>
                </a:solidFill>
                <a:latin typeface="Cambria" pitchFamily="18" charset="0"/>
              </a:rPr>
              <a:t>      Mr. Robert Cooper	</a:t>
            </a:r>
            <a:r>
              <a:rPr lang="en-US" sz="2600" dirty="0" smtClean="0">
                <a:solidFill>
                  <a:srgbClr val="7030A0"/>
                </a:solidFill>
                <a:latin typeface="Cambria" pitchFamily="18" charset="0"/>
              </a:rPr>
              <a:t>	(Cone – </a:t>
            </a:r>
            <a:r>
              <a:rPr lang="en-US" sz="2600" dirty="0" err="1" smtClean="0">
                <a:solidFill>
                  <a:srgbClr val="7030A0"/>
                </a:solidFill>
                <a:latin typeface="Cambria" pitchFamily="18" charset="0"/>
              </a:rPr>
              <a:t>Gis</a:t>
            </a:r>
            <a:r>
              <a:rPr lang="en-US" sz="2600" dirty="0" smtClean="0">
                <a:solidFill>
                  <a:srgbClr val="7030A0"/>
                </a:solidFill>
                <a:latin typeface="Cambria" pitchFamily="18" charset="0"/>
              </a:rPr>
              <a:t>)		        x 6055</a:t>
            </a:r>
          </a:p>
          <a:p>
            <a:pPr marL="0" indent="0" eaLnBrk="1" hangingPunct="1">
              <a:buNone/>
              <a:defRPr/>
            </a:pPr>
            <a:r>
              <a:rPr lang="en-US" sz="2600" b="1" dirty="0" smtClean="0">
                <a:solidFill>
                  <a:srgbClr val="7030A0"/>
                </a:solidFill>
                <a:latin typeface="Cambria" pitchFamily="18" charset="0"/>
              </a:rPr>
              <a:t>      Mr. Sean Ortzman	 </a:t>
            </a:r>
            <a:r>
              <a:rPr lang="en-US" sz="2600" dirty="0" smtClean="0">
                <a:solidFill>
                  <a:srgbClr val="7030A0"/>
                </a:solidFill>
                <a:latin typeface="Cambria" pitchFamily="18" charset="0"/>
              </a:rPr>
              <a:t>	(</a:t>
            </a:r>
            <a:r>
              <a:rPr lang="en-US" sz="2600" dirty="0" err="1" smtClean="0">
                <a:solidFill>
                  <a:srgbClr val="7030A0"/>
                </a:solidFill>
                <a:latin typeface="Cambria" pitchFamily="18" charset="0"/>
              </a:rPr>
              <a:t>Git</a:t>
            </a:r>
            <a:r>
              <a:rPr lang="en-US" sz="2600" dirty="0" smtClean="0">
                <a:solidFill>
                  <a:srgbClr val="7030A0"/>
                </a:solidFill>
                <a:latin typeface="Cambria" pitchFamily="18" charset="0"/>
              </a:rPr>
              <a:t> – </a:t>
            </a:r>
            <a:r>
              <a:rPr lang="en-US" sz="2600" dirty="0" err="1" smtClean="0">
                <a:solidFill>
                  <a:srgbClr val="7030A0"/>
                </a:solidFill>
                <a:latin typeface="Cambria" pitchFamily="18" charset="0"/>
              </a:rPr>
              <a:t>Kurh</a:t>
            </a:r>
            <a:r>
              <a:rPr lang="en-US" sz="2600" dirty="0" smtClean="0">
                <a:solidFill>
                  <a:srgbClr val="7030A0"/>
                </a:solidFill>
                <a:latin typeface="Cambria" pitchFamily="18" charset="0"/>
              </a:rPr>
              <a:t>)		        x 6056</a:t>
            </a:r>
          </a:p>
          <a:p>
            <a:pPr marL="0" indent="0" eaLnBrk="1" hangingPunct="1">
              <a:buNone/>
              <a:defRPr/>
            </a:pPr>
            <a:r>
              <a:rPr lang="en-US" sz="2600" b="1" dirty="0" smtClean="0">
                <a:solidFill>
                  <a:srgbClr val="7030A0"/>
                </a:solidFill>
                <a:latin typeface="Cambria" pitchFamily="18" charset="0"/>
              </a:rPr>
              <a:t>      Mrs. Jennifer Harley</a:t>
            </a:r>
            <a:r>
              <a:rPr lang="en-US" sz="2600" dirty="0" smtClean="0">
                <a:solidFill>
                  <a:srgbClr val="7030A0"/>
                </a:solidFill>
                <a:latin typeface="Cambria" pitchFamily="18" charset="0"/>
              </a:rPr>
              <a:t>		(</a:t>
            </a:r>
            <a:r>
              <a:rPr lang="en-US" sz="2600" dirty="0" err="1" smtClean="0">
                <a:solidFill>
                  <a:srgbClr val="7030A0"/>
                </a:solidFill>
                <a:latin typeface="Cambria" pitchFamily="18" charset="0"/>
              </a:rPr>
              <a:t>Kuri</a:t>
            </a:r>
            <a:r>
              <a:rPr lang="en-US" sz="2600" dirty="0" smtClean="0">
                <a:solidFill>
                  <a:srgbClr val="7030A0"/>
                </a:solidFill>
                <a:latin typeface="Cambria" pitchFamily="18" charset="0"/>
              </a:rPr>
              <a:t> – Ob) 		        x 6058</a:t>
            </a:r>
          </a:p>
          <a:p>
            <a:pPr marL="0" indent="0" eaLnBrk="1" hangingPunct="1">
              <a:buNone/>
              <a:defRPr/>
            </a:pPr>
            <a:r>
              <a:rPr lang="en-US" sz="2600" b="1" dirty="0" smtClean="0">
                <a:solidFill>
                  <a:srgbClr val="7030A0"/>
                </a:solidFill>
                <a:latin typeface="Cambria" pitchFamily="18" charset="0"/>
              </a:rPr>
              <a:t>      Ms. Sherry Cappello</a:t>
            </a:r>
            <a:r>
              <a:rPr lang="en-US" sz="2600" dirty="0" smtClean="0">
                <a:solidFill>
                  <a:srgbClr val="7030A0"/>
                </a:solidFill>
                <a:latin typeface="Cambria" pitchFamily="18" charset="0"/>
              </a:rPr>
              <a:t>		(</a:t>
            </a:r>
            <a:r>
              <a:rPr lang="en-US" sz="2600" dirty="0" err="1" smtClean="0">
                <a:solidFill>
                  <a:srgbClr val="7030A0"/>
                </a:solidFill>
                <a:latin typeface="Cambria" pitchFamily="18" charset="0"/>
              </a:rPr>
              <a:t>Oc</a:t>
            </a:r>
            <a:r>
              <a:rPr lang="en-US" sz="2600" dirty="0" smtClean="0">
                <a:solidFill>
                  <a:srgbClr val="7030A0"/>
                </a:solidFill>
                <a:latin typeface="Cambria" pitchFamily="18" charset="0"/>
              </a:rPr>
              <a:t> – </a:t>
            </a:r>
            <a:r>
              <a:rPr lang="en-US" sz="2600" dirty="0" err="1" smtClean="0">
                <a:solidFill>
                  <a:srgbClr val="7030A0"/>
                </a:solidFill>
                <a:latin typeface="Cambria" pitchFamily="18" charset="0"/>
              </a:rPr>
              <a:t>Shef</a:t>
            </a:r>
            <a:r>
              <a:rPr lang="en-US" sz="2600" dirty="0" smtClean="0">
                <a:solidFill>
                  <a:srgbClr val="7030A0"/>
                </a:solidFill>
                <a:latin typeface="Cambria" pitchFamily="18" charset="0"/>
              </a:rPr>
              <a:t>)		        x 6060</a:t>
            </a:r>
          </a:p>
          <a:p>
            <a:pPr marL="0" indent="0">
              <a:buNone/>
              <a:defRPr/>
            </a:pPr>
            <a:r>
              <a:rPr lang="en-US" b="1" dirty="0">
                <a:solidFill>
                  <a:srgbClr val="7030A0"/>
                </a:solidFill>
                <a:latin typeface="Cambria" pitchFamily="18" charset="0"/>
              </a:rPr>
              <a:t>  </a:t>
            </a:r>
            <a:r>
              <a:rPr lang="en-US" b="1" dirty="0" smtClean="0">
                <a:solidFill>
                  <a:srgbClr val="7030A0"/>
                </a:solidFill>
                <a:latin typeface="Cambria" pitchFamily="18" charset="0"/>
              </a:rPr>
              <a:t>    Ms</a:t>
            </a:r>
            <a:r>
              <a:rPr lang="en-US" b="1" dirty="0">
                <a:solidFill>
                  <a:srgbClr val="7030A0"/>
                </a:solidFill>
                <a:latin typeface="Cambria" pitchFamily="18" charset="0"/>
              </a:rPr>
              <a:t>. </a:t>
            </a:r>
            <a:r>
              <a:rPr lang="en-US" b="1" dirty="0" smtClean="0">
                <a:solidFill>
                  <a:srgbClr val="7030A0"/>
                </a:solidFill>
                <a:latin typeface="Cambria" pitchFamily="18" charset="0"/>
              </a:rPr>
              <a:t>Lisa Draper</a:t>
            </a:r>
            <a:r>
              <a:rPr lang="en-US" dirty="0">
                <a:solidFill>
                  <a:srgbClr val="7030A0"/>
                </a:solidFill>
                <a:latin typeface="Cambria" pitchFamily="18" charset="0"/>
              </a:rPr>
              <a:t>	</a:t>
            </a:r>
            <a:r>
              <a:rPr lang="en-US" dirty="0" smtClean="0">
                <a:solidFill>
                  <a:srgbClr val="7030A0"/>
                </a:solidFill>
                <a:latin typeface="Cambria" pitchFamily="18" charset="0"/>
              </a:rPr>
              <a:t>	(</a:t>
            </a:r>
            <a:r>
              <a:rPr lang="en-US" dirty="0" err="1" smtClean="0">
                <a:solidFill>
                  <a:srgbClr val="7030A0"/>
                </a:solidFill>
                <a:latin typeface="Cambria" pitchFamily="18" charset="0"/>
              </a:rPr>
              <a:t>Sheg</a:t>
            </a:r>
            <a:r>
              <a:rPr lang="en-US" dirty="0" smtClean="0">
                <a:solidFill>
                  <a:srgbClr val="7030A0"/>
                </a:solidFill>
                <a:latin typeface="Cambria" pitchFamily="18" charset="0"/>
              </a:rPr>
              <a:t> </a:t>
            </a:r>
            <a:r>
              <a:rPr lang="en-US" dirty="0">
                <a:solidFill>
                  <a:srgbClr val="7030A0"/>
                </a:solidFill>
                <a:latin typeface="Cambria" pitchFamily="18" charset="0"/>
              </a:rPr>
              <a:t>– Z</a:t>
            </a:r>
            <a:r>
              <a:rPr lang="en-US" dirty="0" smtClean="0">
                <a:solidFill>
                  <a:srgbClr val="7030A0"/>
                </a:solidFill>
                <a:latin typeface="Cambria" pitchFamily="18" charset="0"/>
              </a:rPr>
              <a:t>)	</a:t>
            </a:r>
            <a:r>
              <a:rPr lang="en-US" dirty="0">
                <a:solidFill>
                  <a:srgbClr val="7030A0"/>
                </a:solidFill>
                <a:latin typeface="Cambria" pitchFamily="18" charset="0"/>
              </a:rPr>
              <a:t>	 </a:t>
            </a:r>
            <a:r>
              <a:rPr lang="en-US" dirty="0" smtClean="0">
                <a:solidFill>
                  <a:srgbClr val="7030A0"/>
                </a:solidFill>
                <a:latin typeface="Cambria" pitchFamily="18" charset="0"/>
              </a:rPr>
              <a:t>       </a:t>
            </a:r>
            <a:r>
              <a:rPr lang="en-US" sz="2600" dirty="0" smtClean="0">
                <a:solidFill>
                  <a:srgbClr val="7030A0"/>
                </a:solidFill>
                <a:latin typeface="Cambria" pitchFamily="18" charset="0"/>
              </a:rPr>
              <a:t>x 6054</a:t>
            </a:r>
          </a:p>
          <a:p>
            <a:pPr marL="0" indent="0">
              <a:buNone/>
              <a:defRPr/>
            </a:pPr>
            <a:r>
              <a:rPr lang="en-US" sz="2600" b="1" dirty="0">
                <a:solidFill>
                  <a:srgbClr val="7030A0"/>
                </a:solidFill>
                <a:latin typeface="Cambria" pitchFamily="18" charset="0"/>
              </a:rPr>
              <a:t> </a:t>
            </a:r>
            <a:r>
              <a:rPr lang="en-US" sz="2600" b="1" dirty="0" smtClean="0">
                <a:solidFill>
                  <a:srgbClr val="7030A0"/>
                </a:solidFill>
                <a:latin typeface="Cambria" pitchFamily="18" charset="0"/>
              </a:rPr>
              <a:t>     Mrs. Lauren McElroy                 </a:t>
            </a:r>
            <a:r>
              <a:rPr lang="en-US" sz="2300" dirty="0" smtClean="0">
                <a:solidFill>
                  <a:srgbClr val="7030A0"/>
                </a:solidFill>
                <a:latin typeface="Cambria" pitchFamily="18" charset="0"/>
              </a:rPr>
              <a:t>Career Exploration Counselor       </a:t>
            </a:r>
            <a:r>
              <a:rPr lang="en-US" sz="2600" dirty="0" smtClean="0">
                <a:solidFill>
                  <a:srgbClr val="7030A0"/>
                </a:solidFill>
                <a:latin typeface="Cambria" pitchFamily="18" charset="0"/>
              </a:rPr>
              <a:t>x6059</a:t>
            </a:r>
            <a:endParaRPr lang="en-US" sz="2600" b="1" dirty="0" smtClean="0">
              <a:solidFill>
                <a:srgbClr val="7030A0"/>
              </a:solidFill>
              <a:latin typeface="Cambria" pitchFamily="18" charset="0"/>
            </a:endParaRPr>
          </a:p>
          <a:p>
            <a:pPr marL="0" indent="0" eaLnBrk="1" hangingPunct="1">
              <a:buNone/>
              <a:defRPr/>
            </a:pPr>
            <a:r>
              <a:rPr lang="en-US" sz="2600" b="1" dirty="0" smtClean="0">
                <a:solidFill>
                  <a:srgbClr val="7030A0"/>
                </a:solidFill>
                <a:latin typeface="Cambria" pitchFamily="18" charset="0"/>
              </a:rPr>
              <a:t>      Ms. Nicole </a:t>
            </a:r>
            <a:r>
              <a:rPr lang="en-US" sz="2600" b="1" dirty="0" err="1" smtClean="0">
                <a:solidFill>
                  <a:srgbClr val="7030A0"/>
                </a:solidFill>
                <a:latin typeface="Cambria" pitchFamily="18" charset="0"/>
              </a:rPr>
              <a:t>Hohl</a:t>
            </a:r>
            <a:r>
              <a:rPr lang="en-US" sz="2600" b="1" dirty="0" smtClean="0">
                <a:solidFill>
                  <a:srgbClr val="7030A0"/>
                </a:solidFill>
                <a:latin typeface="Cambria" pitchFamily="18" charset="0"/>
              </a:rPr>
              <a:t> (SAC)</a:t>
            </a:r>
            <a:r>
              <a:rPr lang="en-US" sz="2600" dirty="0" smtClean="0">
                <a:solidFill>
                  <a:srgbClr val="7030A0"/>
                </a:solidFill>
                <a:latin typeface="Cambria" pitchFamily="18" charset="0"/>
              </a:rPr>
              <a:t>	</a:t>
            </a:r>
            <a:r>
              <a:rPr lang="en-US" sz="2300" dirty="0" smtClean="0">
                <a:solidFill>
                  <a:srgbClr val="7030A0"/>
                </a:solidFill>
                <a:latin typeface="Cambria" pitchFamily="18" charset="0"/>
              </a:rPr>
              <a:t>Student Assistance</a:t>
            </a:r>
            <a:r>
              <a:rPr lang="en-US" sz="2300" dirty="0">
                <a:solidFill>
                  <a:srgbClr val="7030A0"/>
                </a:solidFill>
                <a:latin typeface="Cambria" pitchFamily="18" charset="0"/>
              </a:rPr>
              <a:t> </a:t>
            </a:r>
            <a:r>
              <a:rPr lang="en-US" sz="2300" dirty="0" smtClean="0">
                <a:solidFill>
                  <a:srgbClr val="7030A0"/>
                </a:solidFill>
                <a:latin typeface="Cambria" pitchFamily="18" charset="0"/>
              </a:rPr>
              <a:t>Coordinator</a:t>
            </a:r>
            <a:r>
              <a:rPr lang="en-US" sz="2300" dirty="0">
                <a:solidFill>
                  <a:srgbClr val="7030A0"/>
                </a:solidFill>
                <a:latin typeface="Cambria" pitchFamily="18" charset="0"/>
              </a:rPr>
              <a:t> </a:t>
            </a:r>
            <a:r>
              <a:rPr lang="en-US" sz="2300" dirty="0" smtClean="0">
                <a:solidFill>
                  <a:srgbClr val="7030A0"/>
                </a:solidFill>
                <a:latin typeface="Cambria" pitchFamily="18" charset="0"/>
              </a:rPr>
              <a:t>  </a:t>
            </a:r>
            <a:r>
              <a:rPr lang="en-US" sz="2600" dirty="0" smtClean="0">
                <a:solidFill>
                  <a:srgbClr val="7030A0"/>
                </a:solidFill>
                <a:latin typeface="Cambria" pitchFamily="18" charset="0"/>
              </a:rPr>
              <a:t>x 6011	</a:t>
            </a:r>
          </a:p>
          <a:p>
            <a:pPr marL="0" indent="0" eaLnBrk="1" hangingPunct="1">
              <a:buNone/>
              <a:defRPr/>
            </a:pPr>
            <a:r>
              <a:rPr lang="en-US" sz="2600" dirty="0">
                <a:latin typeface="Cambria" pitchFamily="18" charset="0"/>
              </a:rPr>
              <a:t>	</a:t>
            </a:r>
            <a:endParaRPr lang="en-US" sz="2600" dirty="0" smtClean="0">
              <a:latin typeface="Cambria" pitchFamily="18" charset="0"/>
            </a:endParaRPr>
          </a:p>
          <a:p>
            <a:pPr marL="0" indent="0" algn="ctr" eaLnBrk="1" hangingPunct="1">
              <a:buNone/>
              <a:defRPr/>
            </a:pPr>
            <a:r>
              <a:rPr lang="en-US" sz="2600" dirty="0" smtClean="0">
                <a:latin typeface="Cambria" pitchFamily="18" charset="0"/>
              </a:rPr>
              <a:t>*Counselors will be available after this presentation*</a:t>
            </a:r>
            <a:endParaRPr lang="en-US" sz="1600" dirty="0" smtClean="0">
              <a:latin typeface="Cambria" pitchFamily="18" charset="0"/>
            </a:endParaRPr>
          </a:p>
          <a:p>
            <a:pPr algn="ctr">
              <a:buNone/>
              <a:defRPr/>
            </a:pPr>
            <a:r>
              <a:rPr lang="en-US" sz="1000" dirty="0" smtClean="0">
                <a:latin typeface="Cambria" pitchFamily="18" charset="0"/>
              </a:rPr>
              <a:t>	</a:t>
            </a:r>
          </a:p>
          <a:p>
            <a:pPr algn="ctr">
              <a:buNone/>
              <a:defRPr/>
            </a:pPr>
            <a:r>
              <a:rPr lang="en-US" sz="2600" b="1" dirty="0" smtClean="0">
                <a:solidFill>
                  <a:srgbClr val="7030A0"/>
                </a:solidFill>
                <a:latin typeface="Cambria" pitchFamily="18" charset="0"/>
              </a:rPr>
              <a:t>Current </a:t>
            </a:r>
            <a:r>
              <a:rPr lang="en-US" sz="2600" b="1" dirty="0">
                <a:solidFill>
                  <a:srgbClr val="7030A0"/>
                </a:solidFill>
                <a:latin typeface="Cambria" pitchFamily="18" charset="0"/>
              </a:rPr>
              <a:t>Enrollment – </a:t>
            </a:r>
            <a:r>
              <a:rPr lang="en-US" sz="2600" b="1" dirty="0" smtClean="0">
                <a:solidFill>
                  <a:srgbClr val="7030A0"/>
                </a:solidFill>
                <a:latin typeface="Cambria" pitchFamily="18" charset="0"/>
              </a:rPr>
              <a:t>1,180 students </a:t>
            </a:r>
            <a:endParaRPr lang="en-US" sz="2400" b="1" dirty="0">
              <a:solidFill>
                <a:srgbClr val="7030A0"/>
              </a:solidFill>
              <a:latin typeface="Cambria" pitchFamily="18" charset="0"/>
            </a:endParaRPr>
          </a:p>
          <a:p>
            <a:pPr eaLnBrk="1" hangingPunct="1">
              <a:buFont typeface="Wingdings" pitchFamily="2" charset="2"/>
              <a:buNone/>
              <a:defRPr/>
            </a:pPr>
            <a:endParaRPr lang="en-US" sz="2400" dirty="0" smtClean="0">
              <a:solidFill>
                <a:schemeClr val="accent3">
                  <a:lumMod val="40000"/>
                  <a:lumOff val="60000"/>
                </a:schemeClr>
              </a:solidFill>
            </a:endParaRPr>
          </a:p>
        </p:txBody>
      </p:sp>
      <p:pic>
        <p:nvPicPr>
          <p:cNvPr id="4" name="Picture 13" descr="charger shiel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34854" y="5791200"/>
            <a:ext cx="6508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734661"/>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4" name="Rectangle 4"/>
          <p:cNvSpPr>
            <a:spLocks noChangeArrowheads="1"/>
          </p:cNvSpPr>
          <p:nvPr/>
        </p:nvSpPr>
        <p:spPr bwMode="auto">
          <a:xfrm>
            <a:off x="73891" y="422189"/>
            <a:ext cx="9070109"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gn="ctr" eaLnBrk="1" hangingPunct="1">
              <a:spcBef>
                <a:spcPct val="20000"/>
              </a:spcBef>
            </a:pPr>
            <a:r>
              <a:rPr lang="en-US" sz="3600" b="1" u="sng" dirty="0" smtClean="0">
                <a:latin typeface="Cambria" pitchFamily="18" charset="0"/>
              </a:rPr>
              <a:t>Special Education/Child Study Team</a:t>
            </a:r>
          </a:p>
          <a:p>
            <a:pPr marL="342900" indent="-342900" eaLnBrk="1" hangingPunct="1">
              <a:spcBef>
                <a:spcPct val="20000"/>
              </a:spcBef>
            </a:pPr>
            <a:r>
              <a:rPr lang="en-US" sz="2400" b="1" dirty="0" smtClean="0">
                <a:latin typeface="Cambria" pitchFamily="18" charset="0"/>
              </a:rPr>
              <a:t>	    </a:t>
            </a:r>
            <a:r>
              <a:rPr lang="en-US" sz="2000" b="1" dirty="0" smtClean="0">
                <a:latin typeface="Cambria" pitchFamily="18" charset="0"/>
              </a:rPr>
              <a:t>Director </a:t>
            </a:r>
            <a:r>
              <a:rPr lang="en-US" sz="2000" b="1" dirty="0">
                <a:latin typeface="Cambria" pitchFamily="18" charset="0"/>
              </a:rPr>
              <a:t>of </a:t>
            </a:r>
            <a:r>
              <a:rPr lang="en-US" sz="2000" b="1" dirty="0" smtClean="0">
                <a:latin typeface="Cambria" pitchFamily="18" charset="0"/>
              </a:rPr>
              <a:t>Special Services:  Mr</a:t>
            </a:r>
            <a:r>
              <a:rPr lang="en-US" sz="2000" b="1" dirty="0">
                <a:latin typeface="Cambria" pitchFamily="18" charset="0"/>
              </a:rPr>
              <a:t>. David </a:t>
            </a:r>
            <a:r>
              <a:rPr lang="en-US" sz="2000" b="1" dirty="0" smtClean="0">
                <a:latin typeface="Cambria" pitchFamily="18" charset="0"/>
              </a:rPr>
              <a:t>Cappuccio</a:t>
            </a:r>
          </a:p>
          <a:p>
            <a:pPr marL="342900" indent="-342900" eaLnBrk="1" hangingPunct="1">
              <a:spcBef>
                <a:spcPct val="20000"/>
              </a:spcBef>
            </a:pPr>
            <a:r>
              <a:rPr lang="en-US" sz="2000" b="1" dirty="0" smtClean="0">
                <a:latin typeface="Cambria" pitchFamily="18" charset="0"/>
              </a:rPr>
              <a:t>	     Supervisor of Special Education:  Mrs. Erika Silich </a:t>
            </a:r>
          </a:p>
          <a:p>
            <a:pPr marL="342900" indent="-342900" eaLnBrk="1" hangingPunct="1">
              <a:spcBef>
                <a:spcPct val="20000"/>
              </a:spcBef>
            </a:pPr>
            <a:r>
              <a:rPr lang="en-US" sz="2000" b="1" dirty="0" smtClean="0">
                <a:latin typeface="Cambria" pitchFamily="18" charset="0"/>
              </a:rPr>
              <a:t>	     Supervisor of Special Education/Behavior Analyst:  Mrs. Jessica Caffrey</a:t>
            </a:r>
          </a:p>
          <a:p>
            <a:pPr marL="342900" indent="-342900" algn="ctr" eaLnBrk="1" hangingPunct="1">
              <a:spcBef>
                <a:spcPct val="20000"/>
              </a:spcBef>
            </a:pPr>
            <a:endParaRPr lang="en-US" sz="1600" b="1" u="sng" dirty="0" smtClean="0">
              <a:latin typeface="Cambria" pitchFamily="18" charset="0"/>
            </a:endParaRPr>
          </a:p>
          <a:p>
            <a:pPr marL="342900" indent="-342900" algn="ctr" eaLnBrk="1" hangingPunct="1">
              <a:spcBef>
                <a:spcPct val="20000"/>
              </a:spcBef>
            </a:pPr>
            <a:r>
              <a:rPr lang="en-US" sz="3200" b="1" u="sng" dirty="0" smtClean="0">
                <a:latin typeface="Cambria" pitchFamily="18" charset="0"/>
              </a:rPr>
              <a:t>Timber Creek’s Child </a:t>
            </a:r>
            <a:r>
              <a:rPr lang="en-US" sz="3200" b="1" u="sng" dirty="0">
                <a:latin typeface="Cambria" pitchFamily="18" charset="0"/>
              </a:rPr>
              <a:t>Study </a:t>
            </a:r>
            <a:r>
              <a:rPr lang="en-US" sz="3200" b="1" u="sng" dirty="0" smtClean="0">
                <a:latin typeface="Cambria" pitchFamily="18" charset="0"/>
              </a:rPr>
              <a:t>Team</a:t>
            </a:r>
          </a:p>
          <a:p>
            <a:pPr marL="342900" indent="-342900" eaLnBrk="1" hangingPunct="1">
              <a:spcBef>
                <a:spcPct val="20000"/>
              </a:spcBef>
            </a:pPr>
            <a:r>
              <a:rPr lang="en-US" sz="2000" b="1" dirty="0" smtClean="0">
                <a:latin typeface="Cambria" pitchFamily="18" charset="0"/>
              </a:rPr>
              <a:t>	</a:t>
            </a:r>
            <a:r>
              <a:rPr lang="en-US" sz="2000" b="1" dirty="0" smtClean="0">
                <a:solidFill>
                  <a:srgbClr val="7030A0"/>
                </a:solidFill>
                <a:latin typeface="Cambria" pitchFamily="18" charset="0"/>
              </a:rPr>
              <a:t>     Ms. Carmelita Orsini:  Case Manager {A </a:t>
            </a:r>
            <a:r>
              <a:rPr lang="en-US" sz="2000" b="1" dirty="0">
                <a:solidFill>
                  <a:srgbClr val="7030A0"/>
                </a:solidFill>
                <a:latin typeface="Cambria" pitchFamily="18" charset="0"/>
              </a:rPr>
              <a:t>– </a:t>
            </a:r>
            <a:r>
              <a:rPr lang="en-US" sz="2000" b="1" dirty="0" smtClean="0">
                <a:solidFill>
                  <a:srgbClr val="7030A0"/>
                </a:solidFill>
                <a:latin typeface="Cambria" pitchFamily="18" charset="0"/>
              </a:rPr>
              <a:t>H} x6019</a:t>
            </a:r>
          </a:p>
          <a:p>
            <a:pPr marL="342900" indent="-342900">
              <a:spcBef>
                <a:spcPct val="20000"/>
              </a:spcBef>
            </a:pPr>
            <a:r>
              <a:rPr lang="en-US" sz="2000" b="1" dirty="0" smtClean="0">
                <a:solidFill>
                  <a:srgbClr val="7030A0"/>
                </a:solidFill>
                <a:latin typeface="Cambria" pitchFamily="18" charset="0"/>
              </a:rPr>
              <a:t>	     Mr. Michael McIntire:  Case Manager {I – M} x6038</a:t>
            </a:r>
          </a:p>
          <a:p>
            <a:pPr marL="342900" indent="-342900">
              <a:spcBef>
                <a:spcPct val="20000"/>
              </a:spcBef>
            </a:pPr>
            <a:r>
              <a:rPr lang="en-US" sz="2000" b="1" dirty="0" smtClean="0">
                <a:solidFill>
                  <a:srgbClr val="7030A0"/>
                </a:solidFill>
                <a:latin typeface="Cambria" pitchFamily="18" charset="0"/>
              </a:rPr>
              <a:t>	     Mrs. Joyce Goulburn    Case </a:t>
            </a:r>
            <a:r>
              <a:rPr lang="en-US" sz="2000" b="1" dirty="0">
                <a:solidFill>
                  <a:srgbClr val="7030A0"/>
                </a:solidFill>
                <a:latin typeface="Cambria" pitchFamily="18" charset="0"/>
              </a:rPr>
              <a:t>Manager </a:t>
            </a:r>
            <a:r>
              <a:rPr lang="en-US" sz="2000" b="1" dirty="0" smtClean="0">
                <a:solidFill>
                  <a:srgbClr val="7030A0"/>
                </a:solidFill>
                <a:latin typeface="Cambria" pitchFamily="18" charset="0"/>
              </a:rPr>
              <a:t>{N – Z} x6040</a:t>
            </a:r>
          </a:p>
          <a:p>
            <a:pPr marL="342900" indent="-342900" eaLnBrk="1" hangingPunct="1">
              <a:spcBef>
                <a:spcPct val="20000"/>
              </a:spcBef>
            </a:pPr>
            <a:r>
              <a:rPr lang="en-US" sz="2000" b="1" dirty="0" smtClean="0">
                <a:solidFill>
                  <a:srgbClr val="7030A0"/>
                </a:solidFill>
                <a:latin typeface="Cambria" pitchFamily="18" charset="0"/>
              </a:rPr>
              <a:t>	     </a:t>
            </a:r>
            <a:r>
              <a:rPr lang="en-US" sz="2000" b="1" dirty="0">
                <a:solidFill>
                  <a:srgbClr val="7030A0"/>
                </a:solidFill>
                <a:latin typeface="Cambria" pitchFamily="18" charset="0"/>
              </a:rPr>
              <a:t>Ms. Bridget </a:t>
            </a:r>
            <a:r>
              <a:rPr lang="en-US" sz="2000" b="1" dirty="0" smtClean="0">
                <a:solidFill>
                  <a:srgbClr val="7030A0"/>
                </a:solidFill>
                <a:latin typeface="Cambria" pitchFamily="18" charset="0"/>
              </a:rPr>
              <a:t>Norcross:  Child </a:t>
            </a:r>
            <a:r>
              <a:rPr lang="en-US" sz="2000" b="1" dirty="0">
                <a:solidFill>
                  <a:srgbClr val="7030A0"/>
                </a:solidFill>
                <a:latin typeface="Cambria" pitchFamily="18" charset="0"/>
              </a:rPr>
              <a:t>Study Team </a:t>
            </a:r>
            <a:r>
              <a:rPr lang="en-US" sz="2000" b="1" dirty="0" smtClean="0">
                <a:solidFill>
                  <a:srgbClr val="7030A0"/>
                </a:solidFill>
                <a:latin typeface="Cambria" pitchFamily="18" charset="0"/>
              </a:rPr>
              <a:t>Secretary x </a:t>
            </a:r>
            <a:r>
              <a:rPr lang="en-US" sz="2000" b="1" dirty="0">
                <a:solidFill>
                  <a:srgbClr val="7030A0"/>
                </a:solidFill>
                <a:latin typeface="Cambria" pitchFamily="18" charset="0"/>
              </a:rPr>
              <a:t>6037</a:t>
            </a:r>
            <a:endParaRPr lang="en-US" sz="1000" b="1" dirty="0">
              <a:solidFill>
                <a:srgbClr val="7030A0"/>
              </a:solidFill>
              <a:latin typeface="Cambria" pitchFamily="18" charset="0"/>
            </a:endParaRPr>
          </a:p>
          <a:p>
            <a:pPr marL="342900" indent="-342900" eaLnBrk="1" hangingPunct="1">
              <a:spcBef>
                <a:spcPct val="20000"/>
              </a:spcBef>
            </a:pPr>
            <a:endParaRPr lang="en-US" sz="1000" b="1" dirty="0" smtClean="0">
              <a:latin typeface="Cambria" pitchFamily="18" charset="0"/>
            </a:endParaRPr>
          </a:p>
          <a:p>
            <a:pPr marL="342900" indent="-342900" eaLnBrk="1" hangingPunct="1">
              <a:spcBef>
                <a:spcPct val="20000"/>
              </a:spcBef>
            </a:pPr>
            <a:endParaRPr lang="en-US" sz="1000" b="1" dirty="0">
              <a:latin typeface="Cambria" pitchFamily="18" charset="0"/>
            </a:endParaRPr>
          </a:p>
          <a:p>
            <a:pPr marL="342900" indent="-342900" algn="ctr" eaLnBrk="1" hangingPunct="1">
              <a:spcBef>
                <a:spcPct val="20000"/>
              </a:spcBef>
            </a:pPr>
            <a:r>
              <a:rPr lang="en-US" b="1" i="1" dirty="0">
                <a:latin typeface="Cambria" pitchFamily="18" charset="0"/>
              </a:rPr>
              <a:t>Student schedules will be made by the case manager - in consultation with the school counselor - in accordance with the Individual Educational Plan (IEP)</a:t>
            </a:r>
          </a:p>
        </p:txBody>
      </p:sp>
      <p:pic>
        <p:nvPicPr>
          <p:cNvPr id="4" name="Picture 13" descr="charger shiel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46162" y="5943600"/>
            <a:ext cx="6508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25103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524000"/>
            <a:ext cx="8686800" cy="5181600"/>
          </a:xfrm>
          <a:ln>
            <a:solidFill>
              <a:schemeClr val="bg2">
                <a:lumMod val="90000"/>
              </a:schemeClr>
            </a:solidFill>
          </a:ln>
        </p:spPr>
        <p:txBody>
          <a:bodyPr>
            <a:noAutofit/>
          </a:bodyPr>
          <a:lstStyle/>
          <a:p>
            <a:r>
              <a:rPr lang="en-US" sz="2200" b="1" dirty="0" smtClean="0">
                <a:solidFill>
                  <a:schemeClr val="tx1"/>
                </a:solidFill>
                <a:latin typeface="Calibri" panose="020F0502020204030204" pitchFamily="34" charset="0"/>
              </a:rPr>
              <a:t>If your child will NOT attend Timber Creek HS, we still need you to return the form, indicating where the student WILL attend.</a:t>
            </a:r>
          </a:p>
          <a:p>
            <a:r>
              <a:rPr lang="en-US" sz="2200" b="1" dirty="0" smtClean="0">
                <a:solidFill>
                  <a:schemeClr val="tx1"/>
                </a:solidFill>
                <a:latin typeface="Calibri" panose="020F0502020204030204" pitchFamily="34" charset="0"/>
              </a:rPr>
              <a:t>Elective choices can change up to JUNE 15, 2018.  </a:t>
            </a:r>
          </a:p>
          <a:p>
            <a:r>
              <a:rPr lang="en-US" sz="2200" b="1" dirty="0" smtClean="0">
                <a:solidFill>
                  <a:schemeClr val="tx1"/>
                </a:solidFill>
                <a:latin typeface="Calibri" panose="020F0502020204030204" pitchFamily="34" charset="0"/>
              </a:rPr>
              <a:t>The </a:t>
            </a:r>
            <a:r>
              <a:rPr lang="en-US" sz="2200" b="1" i="1" dirty="0">
                <a:solidFill>
                  <a:schemeClr val="tx1"/>
                </a:solidFill>
                <a:latin typeface="Calibri" panose="020F0502020204030204" pitchFamily="34" charset="0"/>
              </a:rPr>
              <a:t>Program of Studies </a:t>
            </a:r>
            <a:r>
              <a:rPr lang="en-US" sz="2200" b="1" dirty="0">
                <a:solidFill>
                  <a:schemeClr val="tx1"/>
                </a:solidFill>
                <a:latin typeface="Calibri" panose="020F0502020204030204" pitchFamily="34" charset="0"/>
              </a:rPr>
              <a:t>is available on our district and school websites at </a:t>
            </a:r>
            <a:r>
              <a:rPr lang="en-US" sz="2200" b="1" dirty="0" smtClean="0">
                <a:solidFill>
                  <a:schemeClr val="tx1"/>
                </a:solidFill>
                <a:latin typeface="Calibri" panose="020F0502020204030204" pitchFamily="34" charset="0"/>
                <a:hlinkClick r:id="rId2"/>
              </a:rPr>
              <a:t>www.bhprsd.org/timbercreek</a:t>
            </a:r>
            <a:r>
              <a:rPr lang="en-US" sz="2200" b="1" dirty="0" smtClean="0">
                <a:solidFill>
                  <a:schemeClr val="tx1"/>
                </a:solidFill>
                <a:latin typeface="Calibri" panose="020F0502020204030204" pitchFamily="34" charset="0"/>
              </a:rPr>
              <a:t> </a:t>
            </a:r>
            <a:r>
              <a:rPr lang="en-US" sz="2200" b="1" dirty="0">
                <a:solidFill>
                  <a:schemeClr val="tx1"/>
                </a:solidFill>
                <a:latin typeface="Calibri" panose="020F0502020204030204" pitchFamily="34" charset="0"/>
              </a:rPr>
              <a:t>under Parents &amp; Students tab</a:t>
            </a:r>
            <a:r>
              <a:rPr lang="en-US" sz="2200" b="1" dirty="0" smtClean="0">
                <a:solidFill>
                  <a:schemeClr val="tx1"/>
                </a:solidFill>
                <a:latin typeface="Calibri" panose="020F0502020204030204" pitchFamily="34" charset="0"/>
              </a:rPr>
              <a:t>.</a:t>
            </a:r>
          </a:p>
          <a:p>
            <a:pPr marL="274320" lvl="1">
              <a:lnSpc>
                <a:spcPct val="120000"/>
              </a:lnSpc>
            </a:pPr>
            <a:r>
              <a:rPr lang="en-US" sz="2000" b="1" u="sng" kern="0" dirty="0">
                <a:solidFill>
                  <a:schemeClr val="tx1"/>
                </a:solidFill>
                <a:latin typeface="Calibri" panose="020F0502020204030204" pitchFamily="34" charset="0"/>
              </a:rPr>
              <a:t>Students who are NOT Proficient on the Math or Language Arts section(s) of the </a:t>
            </a:r>
            <a:r>
              <a:rPr lang="en-US" sz="2000" b="1" u="sng" kern="0" dirty="0" smtClean="0">
                <a:solidFill>
                  <a:schemeClr val="tx1"/>
                </a:solidFill>
                <a:latin typeface="Calibri" panose="020F0502020204030204" pitchFamily="34" charset="0"/>
              </a:rPr>
              <a:t>2018 </a:t>
            </a:r>
            <a:r>
              <a:rPr lang="en-US" sz="2000" b="1" u="sng" kern="0" dirty="0">
                <a:solidFill>
                  <a:schemeClr val="tx1"/>
                </a:solidFill>
                <a:latin typeface="Calibri" panose="020F0502020204030204" pitchFamily="34" charset="0"/>
              </a:rPr>
              <a:t>state testing program </a:t>
            </a:r>
            <a:r>
              <a:rPr lang="en-US" sz="2000" b="1" u="sng" kern="0" dirty="0" smtClean="0">
                <a:solidFill>
                  <a:schemeClr val="tx1"/>
                </a:solidFill>
                <a:latin typeface="Calibri" panose="020F0502020204030204" pitchFamily="34" charset="0"/>
              </a:rPr>
              <a:t>(PARCC) will </a:t>
            </a:r>
            <a:r>
              <a:rPr lang="en-US" sz="2000" b="1" u="sng" kern="0" dirty="0">
                <a:solidFill>
                  <a:schemeClr val="tx1"/>
                </a:solidFill>
                <a:latin typeface="Calibri" panose="020F0502020204030204" pitchFamily="34" charset="0"/>
              </a:rPr>
              <a:t>have Math Enhancement and/or English Enhancement added to their schedule</a:t>
            </a:r>
            <a:r>
              <a:rPr lang="en-US" sz="2000" b="1" kern="0" dirty="0">
                <a:solidFill>
                  <a:schemeClr val="tx1"/>
                </a:solidFill>
                <a:latin typeface="Calibri" panose="020F0502020204030204" pitchFamily="34" charset="0"/>
              </a:rPr>
              <a:t>.  These courses will replace their previously selected elective(s) and/or World Language.  State testing results typically become available in August.  Students will be notified by mail </a:t>
            </a:r>
            <a:r>
              <a:rPr lang="en-US" sz="2000" b="1" kern="0" dirty="0" smtClean="0">
                <a:solidFill>
                  <a:schemeClr val="tx1"/>
                </a:solidFill>
                <a:latin typeface="Calibri" panose="020F0502020204030204" pitchFamily="34" charset="0"/>
              </a:rPr>
              <a:t>if</a:t>
            </a:r>
            <a:r>
              <a:rPr lang="en-US" sz="2000" b="1" kern="0" dirty="0" smtClean="0">
                <a:latin typeface="Calibri" panose="020F0502020204030204" pitchFamily="34" charset="0"/>
              </a:rPr>
              <a:t> </a:t>
            </a:r>
            <a:r>
              <a:rPr lang="en-US" sz="2000" b="1" kern="0" dirty="0" smtClean="0">
                <a:solidFill>
                  <a:schemeClr val="tx1"/>
                </a:solidFill>
                <a:latin typeface="Calibri" panose="020F0502020204030204" pitchFamily="34" charset="0"/>
              </a:rPr>
              <a:t>changes </a:t>
            </a:r>
            <a:r>
              <a:rPr lang="en-US" sz="2000" b="1" kern="0" dirty="0">
                <a:solidFill>
                  <a:schemeClr val="tx1"/>
                </a:solidFill>
                <a:latin typeface="Calibri" panose="020F0502020204030204" pitchFamily="34" charset="0"/>
              </a:rPr>
              <a:t>should occur</a:t>
            </a:r>
            <a:r>
              <a:rPr lang="en-US" b="1" kern="0" dirty="0" smtClean="0">
                <a:solidFill>
                  <a:schemeClr val="tx1"/>
                </a:solidFill>
                <a:latin typeface="Calibri" panose="020F0502020204030204" pitchFamily="34" charset="0"/>
              </a:rPr>
              <a:t>.</a:t>
            </a:r>
            <a:endParaRPr lang="en-US" b="1" dirty="0">
              <a:solidFill>
                <a:schemeClr val="tx1"/>
              </a:solidFill>
              <a:latin typeface="Calibri" panose="020F0502020204030204" pitchFamily="34" charset="0"/>
            </a:endParaRPr>
          </a:p>
        </p:txBody>
      </p:sp>
      <p:sp>
        <p:nvSpPr>
          <p:cNvPr id="3" name="Title 2"/>
          <p:cNvSpPr>
            <a:spLocks noGrp="1"/>
          </p:cNvSpPr>
          <p:nvPr>
            <p:ph type="title"/>
          </p:nvPr>
        </p:nvSpPr>
        <p:spPr>
          <a:xfrm>
            <a:off x="457200" y="338328"/>
            <a:ext cx="8305800" cy="1185672"/>
          </a:xfrm>
        </p:spPr>
        <p:txBody>
          <a:bodyPr>
            <a:noAutofit/>
          </a:bodyPr>
          <a:lstStyle/>
          <a:p>
            <a:r>
              <a:rPr lang="en-US" sz="4000" b="1" u="sng" dirty="0" smtClean="0">
                <a:latin typeface="Calibri" panose="020F0502020204030204" pitchFamily="34" charset="0"/>
              </a:rPr>
              <a:t>Course Selection Form</a:t>
            </a:r>
            <a:r>
              <a:rPr lang="en-US" sz="2800" b="1" u="sng" dirty="0" smtClean="0">
                <a:latin typeface="Calibri" panose="020F0502020204030204" pitchFamily="34" charset="0"/>
              </a:rPr>
              <a:t/>
            </a:r>
            <a:br>
              <a:rPr lang="en-US" sz="2800" b="1" u="sng" dirty="0" smtClean="0">
                <a:latin typeface="Calibri" panose="020F0502020204030204" pitchFamily="34" charset="0"/>
              </a:rPr>
            </a:br>
            <a:r>
              <a:rPr lang="en-US" sz="2800" b="1" u="sng" dirty="0" smtClean="0">
                <a:latin typeface="Calibri" panose="020F0502020204030204" pitchFamily="34" charset="0"/>
              </a:rPr>
              <a:t>Due back w/demographic on February 7</a:t>
            </a:r>
            <a:r>
              <a:rPr lang="en-US" sz="2800" b="1" u="sng" baseline="30000" dirty="0" smtClean="0">
                <a:latin typeface="Calibri" panose="020F0502020204030204" pitchFamily="34" charset="0"/>
              </a:rPr>
              <a:t>th</a:t>
            </a:r>
            <a:r>
              <a:rPr lang="en-US" sz="2800" b="1" u="sng" dirty="0" smtClean="0">
                <a:latin typeface="Calibri" panose="020F0502020204030204" pitchFamily="34" charset="0"/>
              </a:rPr>
              <a:t> (tonight)</a:t>
            </a:r>
            <a:endParaRPr lang="en-US" sz="2800" b="1" u="sng" dirty="0">
              <a:latin typeface="Calibri" panose="020F0502020204030204" pitchFamily="34" charset="0"/>
            </a:endParaRPr>
          </a:p>
        </p:txBody>
      </p:sp>
    </p:spTree>
    <p:extLst>
      <p:ext uri="{BB962C8B-B14F-4D97-AF65-F5344CB8AC3E}">
        <p14:creationId xmlns:p14="http://schemas.microsoft.com/office/powerpoint/2010/main" val="2619833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686800" cy="4953000"/>
          </a:xfrm>
          <a:ln>
            <a:solidFill>
              <a:schemeClr val="bg2"/>
            </a:solidFill>
          </a:ln>
        </p:spPr>
        <p:txBody>
          <a:bodyPr>
            <a:normAutofit lnSpcReduction="10000"/>
          </a:bodyPr>
          <a:lstStyle/>
          <a:p>
            <a:pPr fontAlgn="base"/>
            <a:r>
              <a:rPr lang="en-US" sz="2400" b="1" dirty="0"/>
              <a:t>Honors selections will be noted on the course selection form.   These recommendations are made by District Supervisors, not MS teachers or HS counselors</a:t>
            </a:r>
            <a:r>
              <a:rPr lang="en-US" sz="2400" b="1" dirty="0" smtClean="0"/>
              <a:t>.</a:t>
            </a:r>
          </a:p>
          <a:p>
            <a:pPr marL="109728" indent="0" fontAlgn="base">
              <a:buNone/>
            </a:pPr>
            <a:endParaRPr lang="en-US" sz="2400" dirty="0"/>
          </a:p>
          <a:p>
            <a:pPr fontAlgn="base"/>
            <a:r>
              <a:rPr lang="en-US" sz="2400" b="1" dirty="0"/>
              <a:t>What is used to determine your child’s courses?</a:t>
            </a:r>
            <a:endParaRPr lang="en-US" sz="2400" dirty="0"/>
          </a:p>
          <a:p>
            <a:pPr lvl="1" fontAlgn="base"/>
            <a:r>
              <a:rPr lang="en-US" sz="2000" b="1" dirty="0"/>
              <a:t>Middle School REPORT CARDS</a:t>
            </a:r>
            <a:endParaRPr lang="en-US" sz="2000" dirty="0"/>
          </a:p>
          <a:p>
            <a:pPr lvl="1" fontAlgn="base"/>
            <a:r>
              <a:rPr lang="en-US" sz="2000" b="1" dirty="0"/>
              <a:t>Middle School State Assessments</a:t>
            </a:r>
          </a:p>
          <a:p>
            <a:pPr lvl="1" fontAlgn="base"/>
            <a:r>
              <a:rPr lang="en-US" sz="2000" b="1" dirty="0"/>
              <a:t>Current course placements</a:t>
            </a:r>
            <a:endParaRPr lang="en-US" sz="2000" dirty="0"/>
          </a:p>
          <a:p>
            <a:pPr lvl="1" fontAlgn="base"/>
            <a:r>
              <a:rPr lang="en-US" sz="2000" b="1" dirty="0"/>
              <a:t>IQ Scores</a:t>
            </a:r>
            <a:endParaRPr lang="en-US" sz="2000" dirty="0"/>
          </a:p>
          <a:p>
            <a:pPr marL="301943" lvl="1" indent="0">
              <a:buNone/>
              <a:defRPr/>
            </a:pPr>
            <a:endParaRPr lang="en-US" sz="1900" b="1" dirty="0" smtClean="0">
              <a:solidFill>
                <a:schemeClr val="tx1"/>
              </a:solidFill>
              <a:latin typeface="Calibri" panose="020F0502020204030204" pitchFamily="34" charset="0"/>
            </a:endParaRPr>
          </a:p>
          <a:p>
            <a:pPr>
              <a:defRPr/>
            </a:pPr>
            <a:r>
              <a:rPr lang="en-US" sz="2800" b="1" dirty="0" smtClean="0">
                <a:solidFill>
                  <a:schemeClr val="tx1"/>
                </a:solidFill>
                <a:latin typeface="Calibri" panose="020F0502020204030204" pitchFamily="34" charset="0"/>
              </a:rPr>
              <a:t>Course </a:t>
            </a:r>
            <a:r>
              <a:rPr lang="en-US" sz="2800" b="1" dirty="0">
                <a:solidFill>
                  <a:schemeClr val="tx1"/>
                </a:solidFill>
                <a:latin typeface="Calibri" panose="020F0502020204030204" pitchFamily="34" charset="0"/>
              </a:rPr>
              <a:t>recommendations </a:t>
            </a:r>
            <a:r>
              <a:rPr lang="en-US" sz="2800" b="1" u="sng" dirty="0">
                <a:solidFill>
                  <a:schemeClr val="tx1"/>
                </a:solidFill>
                <a:latin typeface="Calibri" panose="020F0502020204030204" pitchFamily="34" charset="0"/>
              </a:rPr>
              <a:t>may change</a:t>
            </a:r>
            <a:r>
              <a:rPr lang="en-US" sz="2800" b="1" dirty="0">
                <a:solidFill>
                  <a:schemeClr val="tx1"/>
                </a:solidFill>
                <a:latin typeface="Calibri" panose="020F0502020204030204" pitchFamily="34" charset="0"/>
              </a:rPr>
              <a:t> due to:</a:t>
            </a:r>
          </a:p>
          <a:p>
            <a:pPr marL="301943" lvl="1" indent="0">
              <a:buNone/>
              <a:defRPr/>
            </a:pPr>
            <a:r>
              <a:rPr lang="en-US" sz="2400" b="1" dirty="0" smtClean="0">
                <a:solidFill>
                  <a:schemeClr val="tx1"/>
                </a:solidFill>
                <a:latin typeface="Calibri" panose="020F0502020204030204" pitchFamily="34" charset="0"/>
              </a:rPr>
              <a:t>  Grade </a:t>
            </a:r>
            <a:r>
              <a:rPr lang="en-US" sz="2400" b="1" dirty="0">
                <a:solidFill>
                  <a:schemeClr val="tx1"/>
                </a:solidFill>
                <a:latin typeface="Calibri" panose="020F0502020204030204" pitchFamily="34" charset="0"/>
              </a:rPr>
              <a:t>8 State test </a:t>
            </a:r>
            <a:r>
              <a:rPr lang="en-US" sz="2400" b="1" dirty="0" smtClean="0">
                <a:solidFill>
                  <a:schemeClr val="tx1"/>
                </a:solidFill>
                <a:latin typeface="Calibri" panose="020F0502020204030204" pitchFamily="34" charset="0"/>
              </a:rPr>
              <a:t>scores (PARCC)</a:t>
            </a:r>
            <a:endParaRPr lang="en-US" sz="2400" b="1" dirty="0">
              <a:solidFill>
                <a:schemeClr val="tx1"/>
              </a:solidFill>
              <a:latin typeface="Calibri" panose="020F0502020204030204" pitchFamily="34" charset="0"/>
            </a:endParaRPr>
          </a:p>
          <a:p>
            <a:pPr marL="301943" lvl="1" indent="0">
              <a:buNone/>
              <a:defRPr/>
            </a:pPr>
            <a:r>
              <a:rPr lang="en-US" sz="2400" b="1" dirty="0" smtClean="0">
                <a:solidFill>
                  <a:schemeClr val="tx1"/>
                </a:solidFill>
                <a:latin typeface="Calibri" panose="020F0502020204030204" pitchFamily="34" charset="0"/>
              </a:rPr>
              <a:t>  Final </a:t>
            </a:r>
            <a:r>
              <a:rPr lang="en-US" sz="2400" b="1" dirty="0">
                <a:solidFill>
                  <a:schemeClr val="tx1"/>
                </a:solidFill>
                <a:latin typeface="Calibri" panose="020F0502020204030204" pitchFamily="34" charset="0"/>
              </a:rPr>
              <a:t>report card grades </a:t>
            </a:r>
          </a:p>
          <a:p>
            <a:pPr marL="301943" lvl="1" indent="0" algn="ctr">
              <a:buNone/>
              <a:defRPr/>
            </a:pPr>
            <a:r>
              <a:rPr lang="en-US" sz="2400" b="1" i="1" dirty="0" smtClean="0">
                <a:latin typeface="Calibri" panose="020F0502020204030204" pitchFamily="34" charset="0"/>
              </a:rPr>
              <a:t>                         </a:t>
            </a:r>
            <a:endParaRPr lang="en-US" sz="2400" b="1" i="1" dirty="0">
              <a:latin typeface="Calibri" panose="020F0502020204030204" pitchFamily="34" charset="0"/>
            </a:endParaRPr>
          </a:p>
          <a:p>
            <a:pPr marL="301943" lvl="1" indent="0" algn="r">
              <a:buNone/>
              <a:defRPr/>
            </a:pPr>
            <a:endParaRPr lang="en-US" sz="2000" b="1" i="1" dirty="0">
              <a:latin typeface="Calibri" panose="020F0502020204030204" pitchFamily="34" charset="0"/>
            </a:endParaRPr>
          </a:p>
          <a:p>
            <a:endParaRPr lang="en-US" dirty="0"/>
          </a:p>
        </p:txBody>
      </p:sp>
      <p:sp>
        <p:nvSpPr>
          <p:cNvPr id="3" name="Title 2"/>
          <p:cNvSpPr>
            <a:spLocks noGrp="1"/>
          </p:cNvSpPr>
          <p:nvPr>
            <p:ph type="title"/>
          </p:nvPr>
        </p:nvSpPr>
        <p:spPr>
          <a:xfrm>
            <a:off x="457200" y="338328"/>
            <a:ext cx="8229600" cy="1033272"/>
          </a:xfrm>
        </p:spPr>
        <p:txBody>
          <a:bodyPr>
            <a:normAutofit/>
          </a:bodyPr>
          <a:lstStyle/>
          <a:p>
            <a:pPr algn="ctr"/>
            <a:r>
              <a:rPr lang="en-US" b="1" u="sng" dirty="0">
                <a:solidFill>
                  <a:schemeClr val="tx1"/>
                </a:solidFill>
                <a:latin typeface="Calibri" panose="020F0502020204030204" pitchFamily="34" charset="0"/>
              </a:rPr>
              <a:t>Important Scheduling </a:t>
            </a:r>
            <a:r>
              <a:rPr lang="en-US" b="1" u="sng" dirty="0" smtClean="0">
                <a:solidFill>
                  <a:schemeClr val="tx1"/>
                </a:solidFill>
                <a:latin typeface="Calibri" panose="020F0502020204030204" pitchFamily="34" charset="0"/>
              </a:rPr>
              <a:t>Information</a:t>
            </a:r>
            <a:endParaRPr lang="en-US" dirty="0">
              <a:solidFill>
                <a:schemeClr val="tx1"/>
              </a:solidFill>
              <a:latin typeface="Calibri" panose="020F0502020204030204" pitchFamily="34" charset="0"/>
            </a:endParaRPr>
          </a:p>
        </p:txBody>
      </p:sp>
    </p:spTree>
    <p:extLst>
      <p:ext uri="{BB962C8B-B14F-4D97-AF65-F5344CB8AC3E}">
        <p14:creationId xmlns:p14="http://schemas.microsoft.com/office/powerpoint/2010/main" val="15765919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a:xfrm>
            <a:off x="1087315" y="76200"/>
            <a:ext cx="7010400" cy="1143000"/>
          </a:xfrm>
          <a:ln>
            <a:solidFill>
              <a:schemeClr val="tx2"/>
            </a:solidFill>
            <a:miter lim="800000"/>
            <a:headEnd/>
            <a:tailEnd/>
          </a:ln>
        </p:spPr>
        <p:txBody>
          <a:bodyPr>
            <a:normAutofit fontScale="90000"/>
          </a:bodyPr>
          <a:lstStyle/>
          <a:p>
            <a:pPr lvl="0" algn="ctr" fontAlgn="base">
              <a:spcBef>
                <a:spcPct val="20000"/>
              </a:spcBef>
              <a:spcAft>
                <a:spcPct val="0"/>
              </a:spcAft>
              <a:buClr>
                <a:srgbClr val="FF8119"/>
              </a:buClr>
              <a:buSzPct val="65000"/>
            </a:pPr>
            <a:r>
              <a:rPr lang="en-US" sz="3300" dirty="0" smtClean="0">
                <a:solidFill>
                  <a:prstClr val="black"/>
                </a:solidFill>
                <a:latin typeface="Cambria" pitchFamily="18" charset="0"/>
                <a:ea typeface="+mn-ea"/>
                <a:cs typeface="+mn-cs"/>
              </a:rPr>
              <a:t/>
            </a:r>
            <a:br>
              <a:rPr lang="en-US" sz="3300" dirty="0" smtClean="0">
                <a:solidFill>
                  <a:prstClr val="black"/>
                </a:solidFill>
                <a:latin typeface="Cambria" pitchFamily="18" charset="0"/>
                <a:ea typeface="+mn-ea"/>
                <a:cs typeface="+mn-cs"/>
              </a:rPr>
            </a:br>
            <a:r>
              <a:rPr lang="en-US" sz="3300" dirty="0" smtClean="0">
                <a:solidFill>
                  <a:prstClr val="black"/>
                </a:solidFill>
                <a:latin typeface="Cambria" pitchFamily="18" charset="0"/>
                <a:ea typeface="+mn-ea"/>
                <a:cs typeface="+mn-cs"/>
              </a:rPr>
              <a:t>A “typical</a:t>
            </a:r>
            <a:r>
              <a:rPr lang="en-US" sz="3300" dirty="0">
                <a:solidFill>
                  <a:prstClr val="black"/>
                </a:solidFill>
                <a:latin typeface="Cambria" pitchFamily="18" charset="0"/>
                <a:ea typeface="+mn-ea"/>
                <a:cs typeface="+mn-cs"/>
              </a:rPr>
              <a:t>” </a:t>
            </a:r>
            <a:r>
              <a:rPr lang="en-US" sz="3300" u="sng" dirty="0">
                <a:solidFill>
                  <a:prstClr val="black"/>
                </a:solidFill>
                <a:latin typeface="Cambria" pitchFamily="18" charset="0"/>
                <a:ea typeface="+mn-ea"/>
                <a:cs typeface="+mn-cs"/>
              </a:rPr>
              <a:t>SCHOOL DAY</a:t>
            </a:r>
            <a:r>
              <a:rPr lang="en-US" sz="2800" dirty="0">
                <a:solidFill>
                  <a:prstClr val="black"/>
                </a:solidFill>
                <a:effectLst/>
                <a:latin typeface="Cambria" pitchFamily="18" charset="0"/>
                <a:ea typeface="+mn-ea"/>
                <a:cs typeface="+mn-cs"/>
              </a:rPr>
              <a:t/>
            </a:r>
            <a:br>
              <a:rPr lang="en-US" sz="2800" dirty="0">
                <a:solidFill>
                  <a:prstClr val="black"/>
                </a:solidFill>
                <a:effectLst/>
                <a:latin typeface="Cambria" pitchFamily="18" charset="0"/>
                <a:ea typeface="+mn-ea"/>
                <a:cs typeface="+mn-cs"/>
              </a:rPr>
            </a:br>
            <a:r>
              <a:rPr lang="en-US" sz="2800" dirty="0" smtClean="0">
                <a:solidFill>
                  <a:prstClr val="black"/>
                </a:solidFill>
                <a:effectLst/>
                <a:latin typeface="Cambria" pitchFamily="18" charset="0"/>
                <a:ea typeface="+mn-ea"/>
                <a:cs typeface="+mn-cs"/>
              </a:rPr>
              <a:t>at </a:t>
            </a:r>
            <a:r>
              <a:rPr lang="en-US" sz="4000" b="1" dirty="0" smtClean="0">
                <a:solidFill>
                  <a:schemeClr val="tx1"/>
                </a:solidFill>
                <a:latin typeface="Cambria" pitchFamily="18" charset="0"/>
              </a:rPr>
              <a:t>Timber Creek</a:t>
            </a:r>
            <a:r>
              <a:rPr lang="en-US" sz="3300" b="1" dirty="0" smtClean="0">
                <a:solidFill>
                  <a:schemeClr val="tx1"/>
                </a:solidFill>
                <a:latin typeface="Cambria" pitchFamily="18" charset="0"/>
              </a:rPr>
              <a:t/>
            </a:r>
            <a:br>
              <a:rPr lang="en-US" sz="3300" b="1" dirty="0" smtClean="0">
                <a:solidFill>
                  <a:schemeClr val="tx1"/>
                </a:solidFill>
                <a:latin typeface="Cambria" pitchFamily="18" charset="0"/>
              </a:rPr>
            </a:br>
            <a:r>
              <a:rPr lang="en-US" sz="3300" b="1" dirty="0">
                <a:solidFill>
                  <a:schemeClr val="tx1"/>
                </a:solidFill>
                <a:latin typeface="Cambria" pitchFamily="18" charset="0"/>
              </a:rPr>
              <a:t> </a:t>
            </a:r>
            <a:endParaRPr lang="en-US" sz="3300" b="1" u="sng" dirty="0" smtClean="0">
              <a:solidFill>
                <a:schemeClr val="tx1"/>
              </a:solidFill>
              <a:latin typeface="Cambria" pitchFamily="18" charset="0"/>
            </a:endParaRPr>
          </a:p>
        </p:txBody>
      </p:sp>
      <p:graphicFrame>
        <p:nvGraphicFramePr>
          <p:cNvPr id="6174" name="Group 30"/>
          <p:cNvGraphicFramePr>
            <a:graphicFrameLocks noGrp="1"/>
          </p:cNvGraphicFramePr>
          <p:nvPr>
            <p:extLst/>
          </p:nvPr>
        </p:nvGraphicFramePr>
        <p:xfrm>
          <a:off x="1066800" y="1447800"/>
          <a:ext cx="7010400" cy="5059983"/>
        </p:xfrm>
        <a:graphic>
          <a:graphicData uri="http://schemas.openxmlformats.org/drawingml/2006/table">
            <a:tbl>
              <a:tblPr/>
              <a:tblGrid>
                <a:gridCol w="7010400">
                  <a:extLst>
                    <a:ext uri="{9D8B030D-6E8A-4147-A177-3AD203B41FA5}">
                      <a16:colId xmlns:a16="http://schemas.microsoft.com/office/drawing/2014/main" val="20000"/>
                    </a:ext>
                  </a:extLst>
                </a:gridCol>
              </a:tblGrid>
              <a:tr h="14478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Cambria" pitchFamily="18" charset="0"/>
                        </a:rPr>
                        <a:t>Timber Creek runs on a 4 day rotation (A-D days)</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Cambria" pitchFamily="18" charset="0"/>
                        </a:rPr>
                        <a:t>Each day, 6 of the student’s 8 classes will meet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Cambria" pitchFamily="18" charset="0"/>
                        </a:rPr>
                        <a:t>All students will have an OPEN lunch &amp; learn (Charger Time) for 45 minutes, separating the 3 courses in the AM and PM sessions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121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1" i="0" u="none" strike="noStrike" cap="none" normalizeH="0" baseline="0" dirty="0" smtClean="0">
                          <a:ln>
                            <a:noFill/>
                          </a:ln>
                          <a:solidFill>
                            <a:schemeClr val="tx1"/>
                          </a:solidFill>
                          <a:effectLst/>
                          <a:latin typeface="Cambria" pitchFamily="18" charset="0"/>
                        </a:rPr>
                        <a:t>Classes Begin … 7:25 ~ Classes End … 2:01</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1" i="0" u="none" strike="noStrike" cap="none" normalizeH="0" baseline="0" dirty="0" smtClean="0">
                          <a:ln>
                            <a:noFill/>
                          </a:ln>
                          <a:solidFill>
                            <a:schemeClr val="tx1"/>
                          </a:solidFill>
                          <a:effectLst/>
                          <a:latin typeface="Cambria" pitchFamily="18" charset="0"/>
                        </a:rPr>
                        <a:t>Class Sessions ~ 55 minutes </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1" i="0" u="none" strike="noStrike" cap="none" normalizeH="0" baseline="0" dirty="0" smtClean="0">
                          <a:ln>
                            <a:noFill/>
                          </a:ln>
                          <a:solidFill>
                            <a:schemeClr val="tx1"/>
                          </a:solidFill>
                          <a:effectLst/>
                          <a:latin typeface="Cambria" pitchFamily="18" charset="0"/>
                        </a:rPr>
                        <a:t>Lunch &amp; Learn ~ 45 minutes</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1" i="0" u="none" strike="noStrike" cap="none" normalizeH="0" baseline="0" dirty="0" smtClean="0">
                          <a:ln>
                            <a:noFill/>
                          </a:ln>
                          <a:solidFill>
                            <a:schemeClr val="tx1"/>
                          </a:solidFill>
                          <a:effectLst/>
                          <a:latin typeface="Cambria" pitchFamily="18" charset="0"/>
                        </a:rPr>
                        <a:t>Between Classes ~ 4 minutes</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1" i="0" u="none" strike="noStrike" cap="none" normalizeH="0" baseline="0" dirty="0" smtClean="0">
                          <a:ln>
                            <a:noFill/>
                          </a:ln>
                          <a:solidFill>
                            <a:schemeClr val="tx1"/>
                          </a:solidFill>
                          <a:effectLst/>
                          <a:latin typeface="Cambria" pitchFamily="18" charset="0"/>
                        </a:rPr>
                        <a:t>Period 1 Begins With 5 minutes allotted for Flag Salute/Announcements</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000" b="1" i="0" u="none" strike="noStrike" cap="none" normalizeH="0" baseline="0" dirty="0" smtClean="0">
                        <a:ln>
                          <a:noFill/>
                        </a:ln>
                        <a:solidFill>
                          <a:schemeClr val="tx1"/>
                        </a:solidFill>
                        <a:effectLst/>
                        <a:latin typeface="Cambria"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525199985"/>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463674796"/>
              </p:ext>
            </p:extLst>
          </p:nvPr>
        </p:nvGraphicFramePr>
        <p:xfrm>
          <a:off x="457200" y="990600"/>
          <a:ext cx="8229600" cy="2966720"/>
        </p:xfrm>
        <a:graphic>
          <a:graphicData uri="http://schemas.openxmlformats.org/drawingml/2006/table">
            <a:tbl>
              <a:tblPr firstRow="1" bandRow="1">
                <a:tableStyleId>{F5AB1C69-6EDB-4FF4-983F-18BD219EF322}</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1028700">
                  <a:extLst>
                    <a:ext uri="{9D8B030D-6E8A-4147-A177-3AD203B41FA5}">
                      <a16:colId xmlns:a16="http://schemas.microsoft.com/office/drawing/2014/main" val="20002"/>
                    </a:ext>
                  </a:extLst>
                </a:gridCol>
                <a:gridCol w="1028700">
                  <a:extLst>
                    <a:ext uri="{9D8B030D-6E8A-4147-A177-3AD203B41FA5}">
                      <a16:colId xmlns:a16="http://schemas.microsoft.com/office/drawing/2014/main" val="20003"/>
                    </a:ext>
                  </a:extLst>
                </a:gridCol>
                <a:gridCol w="1028700">
                  <a:extLst>
                    <a:ext uri="{9D8B030D-6E8A-4147-A177-3AD203B41FA5}">
                      <a16:colId xmlns:a16="http://schemas.microsoft.com/office/drawing/2014/main" val="20004"/>
                    </a:ext>
                  </a:extLst>
                </a:gridCol>
                <a:gridCol w="1028700">
                  <a:extLst>
                    <a:ext uri="{9D8B030D-6E8A-4147-A177-3AD203B41FA5}">
                      <a16:colId xmlns:a16="http://schemas.microsoft.com/office/drawing/2014/main" val="20005"/>
                    </a:ext>
                  </a:extLst>
                </a:gridCol>
              </a:tblGrid>
              <a:tr h="370840">
                <a:tc>
                  <a:txBody>
                    <a:bodyPr/>
                    <a:lstStyle/>
                    <a:p>
                      <a:pPr algn="ctr"/>
                      <a:r>
                        <a:rPr lang="en-US" dirty="0" smtClean="0">
                          <a:solidFill>
                            <a:schemeClr val="tx1"/>
                          </a:solidFill>
                        </a:rPr>
                        <a:t>Session</a:t>
                      </a:r>
                      <a:endParaRPr lang="en-US" dirty="0">
                        <a:solidFill>
                          <a:schemeClr val="tx1"/>
                        </a:solidFill>
                      </a:endParaRPr>
                    </a:p>
                  </a:txBody>
                  <a:tcPr>
                    <a:solidFill>
                      <a:srgbClr val="FFC000"/>
                    </a:solidFill>
                  </a:tcPr>
                </a:tc>
                <a:tc>
                  <a:txBody>
                    <a:bodyPr/>
                    <a:lstStyle/>
                    <a:p>
                      <a:pPr algn="ctr"/>
                      <a:r>
                        <a:rPr lang="en-US" dirty="0" smtClean="0">
                          <a:solidFill>
                            <a:schemeClr val="tx1"/>
                          </a:solidFill>
                        </a:rPr>
                        <a:t>Time</a:t>
                      </a:r>
                      <a:endParaRPr lang="en-US" dirty="0">
                        <a:solidFill>
                          <a:schemeClr val="tx1"/>
                        </a:solidFill>
                      </a:endParaRPr>
                    </a:p>
                  </a:txBody>
                  <a:tcPr>
                    <a:solidFill>
                      <a:srgbClr val="FFC000"/>
                    </a:solidFill>
                  </a:tcPr>
                </a:tc>
                <a:tc>
                  <a:txBody>
                    <a:bodyPr/>
                    <a:lstStyle/>
                    <a:p>
                      <a:pPr algn="ctr"/>
                      <a:r>
                        <a:rPr lang="en-US" dirty="0" smtClean="0">
                          <a:solidFill>
                            <a:schemeClr val="tx1"/>
                          </a:solidFill>
                        </a:rPr>
                        <a:t>A Day</a:t>
                      </a:r>
                      <a:endParaRPr lang="en-US" dirty="0">
                        <a:solidFill>
                          <a:schemeClr val="tx1"/>
                        </a:solidFill>
                      </a:endParaRPr>
                    </a:p>
                  </a:txBody>
                  <a:tcPr>
                    <a:solidFill>
                      <a:srgbClr val="FFC000"/>
                    </a:solidFill>
                  </a:tcPr>
                </a:tc>
                <a:tc>
                  <a:txBody>
                    <a:bodyPr/>
                    <a:lstStyle/>
                    <a:p>
                      <a:pPr algn="ctr"/>
                      <a:r>
                        <a:rPr lang="en-US" dirty="0" smtClean="0">
                          <a:solidFill>
                            <a:schemeClr val="tx1"/>
                          </a:solidFill>
                        </a:rPr>
                        <a:t>B Day</a:t>
                      </a:r>
                      <a:endParaRPr lang="en-US" dirty="0">
                        <a:solidFill>
                          <a:schemeClr val="tx1"/>
                        </a:solidFill>
                      </a:endParaRPr>
                    </a:p>
                  </a:txBody>
                  <a:tcPr>
                    <a:solidFill>
                      <a:srgbClr val="FFC000"/>
                    </a:solidFill>
                  </a:tcPr>
                </a:tc>
                <a:tc>
                  <a:txBody>
                    <a:bodyPr/>
                    <a:lstStyle/>
                    <a:p>
                      <a:pPr algn="ctr"/>
                      <a:r>
                        <a:rPr lang="en-US" dirty="0" smtClean="0">
                          <a:solidFill>
                            <a:schemeClr val="tx1"/>
                          </a:solidFill>
                        </a:rPr>
                        <a:t>C Day</a:t>
                      </a:r>
                      <a:endParaRPr lang="en-US" dirty="0">
                        <a:solidFill>
                          <a:schemeClr val="tx1"/>
                        </a:solidFill>
                      </a:endParaRPr>
                    </a:p>
                  </a:txBody>
                  <a:tcPr>
                    <a:solidFill>
                      <a:srgbClr val="FFC000"/>
                    </a:solidFill>
                  </a:tcPr>
                </a:tc>
                <a:tc>
                  <a:txBody>
                    <a:bodyPr/>
                    <a:lstStyle/>
                    <a:p>
                      <a:pPr algn="ctr"/>
                      <a:r>
                        <a:rPr lang="en-US" dirty="0" smtClean="0">
                          <a:solidFill>
                            <a:schemeClr val="tx1"/>
                          </a:solidFill>
                        </a:rPr>
                        <a:t>D Day</a:t>
                      </a:r>
                      <a:endParaRPr lang="en-US" dirty="0">
                        <a:solidFill>
                          <a:schemeClr val="tx1"/>
                        </a:solidFill>
                      </a:endParaRPr>
                    </a:p>
                  </a:txBody>
                  <a:tcPr>
                    <a:solidFill>
                      <a:srgbClr val="FFC000"/>
                    </a:solidFill>
                  </a:tcPr>
                </a:tc>
                <a:extLst>
                  <a:ext uri="{0D108BD9-81ED-4DB2-BD59-A6C34878D82A}">
                    <a16:rowId xmlns:a16="http://schemas.microsoft.com/office/drawing/2014/main" val="10000"/>
                  </a:ext>
                </a:extLst>
              </a:tr>
              <a:tr h="370840">
                <a:tc>
                  <a:txBody>
                    <a:bodyPr/>
                    <a:lstStyle/>
                    <a:p>
                      <a:pPr marL="0" marR="0" algn="ctr">
                        <a:spcBef>
                          <a:spcPts val="100"/>
                        </a:spcBef>
                        <a:spcAft>
                          <a:spcPts val="0"/>
                        </a:spcAft>
                      </a:pPr>
                      <a:r>
                        <a:rPr lang="en-US" sz="1800" b="1">
                          <a:effectLst/>
                          <a:latin typeface="Cambria"/>
                          <a:ea typeface="Times New Roman"/>
                          <a:cs typeface="Arial"/>
                        </a:rPr>
                        <a:t>1</a:t>
                      </a:r>
                      <a:r>
                        <a:rPr lang="en-US" sz="1800" b="1" baseline="30000">
                          <a:effectLst/>
                          <a:latin typeface="Cambria"/>
                          <a:ea typeface="Times New Roman"/>
                          <a:cs typeface="Arial"/>
                        </a:rPr>
                        <a:t>st</a:t>
                      </a:r>
                      <a:r>
                        <a:rPr lang="en-US" sz="1800" b="1">
                          <a:effectLst/>
                          <a:latin typeface="Cambria"/>
                          <a:ea typeface="Times New Roman"/>
                          <a:cs typeface="Arial"/>
                        </a:rPr>
                        <a:t> </a:t>
                      </a:r>
                      <a:r>
                        <a:rPr lang="en-US" sz="1200" b="1" smtClean="0">
                          <a:effectLst/>
                          <a:latin typeface="Cambria"/>
                          <a:ea typeface="Times New Roman"/>
                          <a:cs typeface="Arial"/>
                        </a:rPr>
                        <a:t>{60 </a:t>
                      </a:r>
                      <a:r>
                        <a:rPr lang="en-US" sz="1200" b="1" dirty="0">
                          <a:effectLst/>
                          <a:latin typeface="Cambria"/>
                          <a:ea typeface="Times New Roman"/>
                          <a:cs typeface="Arial"/>
                        </a:rPr>
                        <a:t>min}</a:t>
                      </a:r>
                      <a:endParaRPr lang="en-US" sz="1200" dirty="0">
                        <a:effectLst/>
                        <a:latin typeface="Times New Roman"/>
                        <a:ea typeface="Times New Roman"/>
                      </a:endParaRPr>
                    </a:p>
                  </a:txBody>
                  <a:tcPr marL="68580" marR="68580" marT="0" marB="0">
                    <a:solidFill>
                      <a:srgbClr val="FFC000"/>
                    </a:solidFill>
                  </a:tcPr>
                </a:tc>
                <a:tc>
                  <a:txBody>
                    <a:bodyPr/>
                    <a:lstStyle/>
                    <a:p>
                      <a:pPr marL="0" marR="0" algn="ctr">
                        <a:spcBef>
                          <a:spcPts val="100"/>
                        </a:spcBef>
                        <a:spcAft>
                          <a:spcPts val="0"/>
                        </a:spcAft>
                      </a:pPr>
                      <a:r>
                        <a:rPr lang="en-US" sz="1600" b="1" dirty="0">
                          <a:effectLst/>
                          <a:latin typeface="Cambria"/>
                          <a:ea typeface="Times New Roman"/>
                          <a:cs typeface="Arial"/>
                        </a:rPr>
                        <a:t>7:25 – </a:t>
                      </a:r>
                      <a:r>
                        <a:rPr lang="en-US" sz="1600" b="1" dirty="0" smtClean="0">
                          <a:effectLst/>
                          <a:latin typeface="Cambria"/>
                          <a:ea typeface="Times New Roman"/>
                          <a:cs typeface="Arial"/>
                        </a:rPr>
                        <a:t>8:25</a:t>
                      </a:r>
                      <a:endParaRPr lang="en-US" sz="1200" dirty="0">
                        <a:effectLst/>
                        <a:latin typeface="Times New Roman"/>
                        <a:ea typeface="Times New Roman"/>
                      </a:endParaRPr>
                    </a:p>
                  </a:txBody>
                  <a:tcPr marL="68580" marR="68580" marT="0" marB="0">
                    <a:solidFill>
                      <a:srgbClr val="FFC000"/>
                    </a:solidFill>
                  </a:tcPr>
                </a:tc>
                <a:tc>
                  <a:txBody>
                    <a:bodyPr/>
                    <a:lstStyle/>
                    <a:p>
                      <a:pPr algn="ctr"/>
                      <a:r>
                        <a:rPr lang="en-US" dirty="0" smtClean="0">
                          <a:solidFill>
                            <a:schemeClr val="tx1"/>
                          </a:solidFill>
                        </a:rPr>
                        <a:t>1</a:t>
                      </a:r>
                      <a:endParaRPr lang="en-US" dirty="0">
                        <a:solidFill>
                          <a:schemeClr val="tx1"/>
                        </a:solidFill>
                      </a:endParaRPr>
                    </a:p>
                  </a:txBody>
                  <a:tcPr>
                    <a:solidFill>
                      <a:srgbClr val="FFC000"/>
                    </a:solidFill>
                  </a:tcPr>
                </a:tc>
                <a:tc>
                  <a:txBody>
                    <a:bodyPr/>
                    <a:lstStyle/>
                    <a:p>
                      <a:pPr algn="ctr"/>
                      <a:r>
                        <a:rPr lang="en-US" dirty="0" smtClean="0">
                          <a:solidFill>
                            <a:schemeClr val="tx1"/>
                          </a:solidFill>
                        </a:rPr>
                        <a:t>4</a:t>
                      </a:r>
                      <a:endParaRPr lang="en-US" dirty="0">
                        <a:solidFill>
                          <a:schemeClr val="tx1"/>
                        </a:solidFill>
                      </a:endParaRPr>
                    </a:p>
                  </a:txBody>
                  <a:tcPr>
                    <a:solidFill>
                      <a:srgbClr val="FFC000"/>
                    </a:solidFill>
                  </a:tcPr>
                </a:tc>
                <a:tc>
                  <a:txBody>
                    <a:bodyPr/>
                    <a:lstStyle/>
                    <a:p>
                      <a:pPr algn="ctr"/>
                      <a:r>
                        <a:rPr lang="en-US" dirty="0" smtClean="0">
                          <a:solidFill>
                            <a:schemeClr val="tx1"/>
                          </a:solidFill>
                        </a:rPr>
                        <a:t>3</a:t>
                      </a:r>
                      <a:endParaRPr lang="en-US" dirty="0">
                        <a:solidFill>
                          <a:schemeClr val="tx1"/>
                        </a:solidFill>
                      </a:endParaRPr>
                    </a:p>
                  </a:txBody>
                  <a:tcPr>
                    <a:solidFill>
                      <a:srgbClr val="FFC000"/>
                    </a:solidFill>
                  </a:tcPr>
                </a:tc>
                <a:tc>
                  <a:txBody>
                    <a:bodyPr/>
                    <a:lstStyle/>
                    <a:p>
                      <a:pPr algn="ctr"/>
                      <a:r>
                        <a:rPr lang="en-US" dirty="0" smtClean="0">
                          <a:solidFill>
                            <a:schemeClr val="tx1"/>
                          </a:solidFill>
                        </a:rPr>
                        <a:t>2</a:t>
                      </a:r>
                      <a:endParaRPr lang="en-US" dirty="0">
                        <a:solidFill>
                          <a:schemeClr val="tx1"/>
                        </a:solidFill>
                      </a:endParaRPr>
                    </a:p>
                  </a:txBody>
                  <a:tcPr>
                    <a:solidFill>
                      <a:srgbClr val="FFC000"/>
                    </a:solidFill>
                  </a:tcPr>
                </a:tc>
                <a:extLst>
                  <a:ext uri="{0D108BD9-81ED-4DB2-BD59-A6C34878D82A}">
                    <a16:rowId xmlns:a16="http://schemas.microsoft.com/office/drawing/2014/main" val="10001"/>
                  </a:ext>
                </a:extLst>
              </a:tr>
              <a:tr h="370840">
                <a:tc>
                  <a:txBody>
                    <a:bodyPr/>
                    <a:lstStyle/>
                    <a:p>
                      <a:pPr marL="0" marR="0" algn="ctr">
                        <a:spcBef>
                          <a:spcPts val="100"/>
                        </a:spcBef>
                        <a:spcAft>
                          <a:spcPts val="0"/>
                        </a:spcAft>
                      </a:pPr>
                      <a:r>
                        <a:rPr lang="en-US" sz="1800" b="1">
                          <a:effectLst/>
                          <a:latin typeface="Cambria"/>
                          <a:ea typeface="Times New Roman"/>
                          <a:cs typeface="Arial"/>
                        </a:rPr>
                        <a:t>2</a:t>
                      </a:r>
                      <a:r>
                        <a:rPr lang="en-US" sz="1800" b="1" baseline="30000">
                          <a:effectLst/>
                          <a:latin typeface="Cambria"/>
                          <a:ea typeface="Times New Roman"/>
                          <a:cs typeface="Arial"/>
                        </a:rPr>
                        <a:t>nd</a:t>
                      </a:r>
                      <a:r>
                        <a:rPr lang="en-US" sz="1800" b="1">
                          <a:effectLst/>
                          <a:latin typeface="Cambria"/>
                          <a:ea typeface="Times New Roman"/>
                          <a:cs typeface="Arial"/>
                        </a:rPr>
                        <a:t> </a:t>
                      </a:r>
                      <a:r>
                        <a:rPr lang="en-US" sz="1200" b="1">
                          <a:effectLst/>
                          <a:latin typeface="Cambria"/>
                          <a:ea typeface="Times New Roman"/>
                          <a:cs typeface="Arial"/>
                        </a:rPr>
                        <a:t>{55 min}</a:t>
                      </a:r>
                      <a:endParaRPr lang="en-US" sz="1200">
                        <a:effectLst/>
                        <a:latin typeface="Times New Roman"/>
                        <a:ea typeface="Times New Roman"/>
                      </a:endParaRPr>
                    </a:p>
                  </a:txBody>
                  <a:tcPr marL="68580" marR="68580" marT="0" marB="0">
                    <a:solidFill>
                      <a:srgbClr val="FFC000"/>
                    </a:solidFill>
                  </a:tcPr>
                </a:tc>
                <a:tc>
                  <a:txBody>
                    <a:bodyPr/>
                    <a:lstStyle/>
                    <a:p>
                      <a:pPr marL="0" marR="0" algn="ctr">
                        <a:spcBef>
                          <a:spcPts val="100"/>
                        </a:spcBef>
                        <a:spcAft>
                          <a:spcPts val="0"/>
                        </a:spcAft>
                      </a:pPr>
                      <a:r>
                        <a:rPr lang="en-US" sz="1600" b="1" dirty="0" smtClean="0">
                          <a:effectLst/>
                          <a:latin typeface="Cambria"/>
                          <a:ea typeface="Times New Roman"/>
                          <a:cs typeface="Arial"/>
                        </a:rPr>
                        <a:t>8:29 </a:t>
                      </a:r>
                      <a:r>
                        <a:rPr lang="en-US" sz="1600" b="1" dirty="0">
                          <a:effectLst/>
                          <a:latin typeface="Cambria"/>
                          <a:ea typeface="Times New Roman"/>
                          <a:cs typeface="Arial"/>
                        </a:rPr>
                        <a:t>– </a:t>
                      </a:r>
                      <a:r>
                        <a:rPr lang="en-US" sz="1600" b="1" dirty="0" smtClean="0">
                          <a:effectLst/>
                          <a:latin typeface="Cambria"/>
                          <a:ea typeface="Times New Roman"/>
                          <a:cs typeface="Arial"/>
                        </a:rPr>
                        <a:t>9:24</a:t>
                      </a:r>
                      <a:endParaRPr lang="en-US" sz="1200" dirty="0">
                        <a:effectLst/>
                        <a:latin typeface="Times New Roman"/>
                        <a:ea typeface="Times New Roman"/>
                      </a:endParaRPr>
                    </a:p>
                  </a:txBody>
                  <a:tcPr marL="68580" marR="68580" marT="0" marB="0">
                    <a:solidFill>
                      <a:srgbClr val="FFC000"/>
                    </a:solidFill>
                  </a:tcPr>
                </a:tc>
                <a:tc>
                  <a:txBody>
                    <a:bodyPr/>
                    <a:lstStyle/>
                    <a:p>
                      <a:pPr algn="ctr"/>
                      <a:r>
                        <a:rPr lang="en-US" dirty="0" smtClean="0">
                          <a:solidFill>
                            <a:schemeClr val="tx1"/>
                          </a:solidFill>
                        </a:rPr>
                        <a:t>2</a:t>
                      </a:r>
                      <a:endParaRPr lang="en-US" dirty="0">
                        <a:solidFill>
                          <a:schemeClr val="tx1"/>
                        </a:solidFill>
                      </a:endParaRPr>
                    </a:p>
                  </a:txBody>
                  <a:tcPr>
                    <a:solidFill>
                      <a:srgbClr val="FFC000"/>
                    </a:solidFill>
                  </a:tcPr>
                </a:tc>
                <a:tc>
                  <a:txBody>
                    <a:bodyPr/>
                    <a:lstStyle/>
                    <a:p>
                      <a:pPr algn="ctr"/>
                      <a:r>
                        <a:rPr lang="en-US" dirty="0" smtClean="0">
                          <a:solidFill>
                            <a:schemeClr val="tx1"/>
                          </a:solidFill>
                        </a:rPr>
                        <a:t>1</a:t>
                      </a:r>
                      <a:endParaRPr lang="en-US" dirty="0">
                        <a:solidFill>
                          <a:schemeClr val="tx1"/>
                        </a:solidFill>
                      </a:endParaRPr>
                    </a:p>
                  </a:txBody>
                  <a:tcPr>
                    <a:solidFill>
                      <a:srgbClr val="FFC000"/>
                    </a:solidFill>
                  </a:tcPr>
                </a:tc>
                <a:tc>
                  <a:txBody>
                    <a:bodyPr/>
                    <a:lstStyle/>
                    <a:p>
                      <a:pPr algn="ctr"/>
                      <a:r>
                        <a:rPr lang="en-US" dirty="0" smtClean="0">
                          <a:solidFill>
                            <a:schemeClr val="tx1"/>
                          </a:solidFill>
                        </a:rPr>
                        <a:t>4</a:t>
                      </a:r>
                      <a:endParaRPr lang="en-US" dirty="0">
                        <a:solidFill>
                          <a:schemeClr val="tx1"/>
                        </a:solidFill>
                      </a:endParaRPr>
                    </a:p>
                  </a:txBody>
                  <a:tcPr>
                    <a:solidFill>
                      <a:srgbClr val="FFC000"/>
                    </a:solidFill>
                  </a:tcPr>
                </a:tc>
                <a:tc>
                  <a:txBody>
                    <a:bodyPr/>
                    <a:lstStyle/>
                    <a:p>
                      <a:pPr algn="ctr"/>
                      <a:r>
                        <a:rPr lang="en-US" dirty="0" smtClean="0">
                          <a:solidFill>
                            <a:schemeClr val="tx1"/>
                          </a:solidFill>
                        </a:rPr>
                        <a:t>3</a:t>
                      </a:r>
                      <a:endParaRPr lang="en-US" dirty="0">
                        <a:solidFill>
                          <a:schemeClr val="tx1"/>
                        </a:solidFill>
                      </a:endParaRPr>
                    </a:p>
                  </a:txBody>
                  <a:tcPr>
                    <a:solidFill>
                      <a:srgbClr val="FFC000"/>
                    </a:solidFill>
                  </a:tcPr>
                </a:tc>
                <a:extLst>
                  <a:ext uri="{0D108BD9-81ED-4DB2-BD59-A6C34878D82A}">
                    <a16:rowId xmlns:a16="http://schemas.microsoft.com/office/drawing/2014/main" val="10002"/>
                  </a:ext>
                </a:extLst>
              </a:tr>
              <a:tr h="370840">
                <a:tc>
                  <a:txBody>
                    <a:bodyPr/>
                    <a:lstStyle/>
                    <a:p>
                      <a:pPr marL="0" marR="0" algn="ctr">
                        <a:spcBef>
                          <a:spcPts val="100"/>
                        </a:spcBef>
                        <a:spcAft>
                          <a:spcPts val="0"/>
                        </a:spcAft>
                      </a:pPr>
                      <a:r>
                        <a:rPr lang="en-US" sz="1800" b="1">
                          <a:effectLst/>
                          <a:latin typeface="Cambria"/>
                          <a:ea typeface="Times New Roman"/>
                          <a:cs typeface="Arial"/>
                        </a:rPr>
                        <a:t>3</a:t>
                      </a:r>
                      <a:r>
                        <a:rPr lang="en-US" sz="1800" b="1" baseline="30000">
                          <a:effectLst/>
                          <a:latin typeface="Cambria"/>
                          <a:ea typeface="Times New Roman"/>
                          <a:cs typeface="Arial"/>
                        </a:rPr>
                        <a:t>rd</a:t>
                      </a:r>
                      <a:r>
                        <a:rPr lang="en-US" sz="1800" b="1">
                          <a:effectLst/>
                          <a:latin typeface="Cambria"/>
                          <a:ea typeface="Times New Roman"/>
                          <a:cs typeface="Arial"/>
                        </a:rPr>
                        <a:t> </a:t>
                      </a:r>
                      <a:r>
                        <a:rPr lang="en-US" sz="1200" b="1">
                          <a:effectLst/>
                          <a:latin typeface="Cambria"/>
                          <a:ea typeface="Times New Roman"/>
                          <a:cs typeface="Arial"/>
                        </a:rPr>
                        <a:t>{55 min}</a:t>
                      </a:r>
                      <a:endParaRPr lang="en-US" sz="1200">
                        <a:effectLst/>
                        <a:latin typeface="Times New Roman"/>
                        <a:ea typeface="Times New Roman"/>
                      </a:endParaRPr>
                    </a:p>
                  </a:txBody>
                  <a:tcPr marL="68580" marR="68580" marT="0" marB="0">
                    <a:solidFill>
                      <a:srgbClr val="FFC000"/>
                    </a:solidFill>
                  </a:tcPr>
                </a:tc>
                <a:tc>
                  <a:txBody>
                    <a:bodyPr/>
                    <a:lstStyle/>
                    <a:p>
                      <a:pPr marL="0" marR="0" algn="ctr">
                        <a:spcBef>
                          <a:spcPts val="100"/>
                        </a:spcBef>
                        <a:spcAft>
                          <a:spcPts val="0"/>
                        </a:spcAft>
                      </a:pPr>
                      <a:r>
                        <a:rPr lang="en-US" sz="1600" b="1" dirty="0" smtClean="0">
                          <a:effectLst/>
                          <a:latin typeface="Cambria"/>
                          <a:ea typeface="Times New Roman"/>
                          <a:cs typeface="Arial"/>
                        </a:rPr>
                        <a:t>9:28 </a:t>
                      </a:r>
                      <a:r>
                        <a:rPr lang="en-US" sz="1600" b="1" dirty="0">
                          <a:effectLst/>
                          <a:latin typeface="Cambria"/>
                          <a:ea typeface="Times New Roman"/>
                          <a:cs typeface="Arial"/>
                        </a:rPr>
                        <a:t>– </a:t>
                      </a:r>
                      <a:r>
                        <a:rPr lang="en-US" sz="1600" b="1" dirty="0" smtClean="0">
                          <a:effectLst/>
                          <a:latin typeface="Cambria"/>
                          <a:ea typeface="Times New Roman"/>
                          <a:cs typeface="Arial"/>
                        </a:rPr>
                        <a:t>10:23</a:t>
                      </a:r>
                      <a:endParaRPr lang="en-US" sz="1200" dirty="0">
                        <a:effectLst/>
                        <a:latin typeface="Times New Roman"/>
                        <a:ea typeface="Times New Roman"/>
                      </a:endParaRPr>
                    </a:p>
                  </a:txBody>
                  <a:tcPr marL="68580" marR="68580" marT="0" marB="0">
                    <a:solidFill>
                      <a:srgbClr val="FFC000"/>
                    </a:solidFill>
                  </a:tcPr>
                </a:tc>
                <a:tc>
                  <a:txBody>
                    <a:bodyPr/>
                    <a:lstStyle/>
                    <a:p>
                      <a:pPr algn="ctr"/>
                      <a:r>
                        <a:rPr lang="en-US" dirty="0" smtClean="0">
                          <a:solidFill>
                            <a:schemeClr val="tx1"/>
                          </a:solidFill>
                        </a:rPr>
                        <a:t>3</a:t>
                      </a:r>
                      <a:endParaRPr lang="en-US" dirty="0">
                        <a:solidFill>
                          <a:schemeClr val="tx1"/>
                        </a:solidFill>
                      </a:endParaRPr>
                    </a:p>
                  </a:txBody>
                  <a:tcPr>
                    <a:solidFill>
                      <a:srgbClr val="FFC000"/>
                    </a:solidFill>
                  </a:tcPr>
                </a:tc>
                <a:tc>
                  <a:txBody>
                    <a:bodyPr/>
                    <a:lstStyle/>
                    <a:p>
                      <a:pPr algn="ctr"/>
                      <a:r>
                        <a:rPr lang="en-US" dirty="0" smtClean="0">
                          <a:solidFill>
                            <a:schemeClr val="tx1"/>
                          </a:solidFill>
                        </a:rPr>
                        <a:t>2</a:t>
                      </a:r>
                      <a:endParaRPr lang="en-US" dirty="0">
                        <a:solidFill>
                          <a:schemeClr val="tx1"/>
                        </a:solidFill>
                      </a:endParaRPr>
                    </a:p>
                  </a:txBody>
                  <a:tcPr>
                    <a:solidFill>
                      <a:srgbClr val="FFC000"/>
                    </a:solidFill>
                  </a:tcPr>
                </a:tc>
                <a:tc>
                  <a:txBody>
                    <a:bodyPr/>
                    <a:lstStyle/>
                    <a:p>
                      <a:pPr algn="ctr"/>
                      <a:r>
                        <a:rPr lang="en-US" dirty="0" smtClean="0">
                          <a:solidFill>
                            <a:schemeClr val="tx1"/>
                          </a:solidFill>
                        </a:rPr>
                        <a:t>1</a:t>
                      </a:r>
                      <a:endParaRPr lang="en-US" dirty="0">
                        <a:solidFill>
                          <a:schemeClr val="tx1"/>
                        </a:solidFill>
                      </a:endParaRPr>
                    </a:p>
                  </a:txBody>
                  <a:tcPr>
                    <a:solidFill>
                      <a:srgbClr val="FFC000"/>
                    </a:solidFill>
                  </a:tcPr>
                </a:tc>
                <a:tc>
                  <a:txBody>
                    <a:bodyPr/>
                    <a:lstStyle/>
                    <a:p>
                      <a:pPr algn="ctr"/>
                      <a:r>
                        <a:rPr lang="en-US" dirty="0" smtClean="0">
                          <a:solidFill>
                            <a:schemeClr val="tx1"/>
                          </a:solidFill>
                        </a:rPr>
                        <a:t>4</a:t>
                      </a:r>
                      <a:endParaRPr lang="en-US" dirty="0">
                        <a:solidFill>
                          <a:schemeClr val="tx1"/>
                        </a:solidFill>
                      </a:endParaRPr>
                    </a:p>
                  </a:txBody>
                  <a:tcPr>
                    <a:solidFill>
                      <a:srgbClr val="FFC000"/>
                    </a:solidFill>
                  </a:tcPr>
                </a:tc>
                <a:extLst>
                  <a:ext uri="{0D108BD9-81ED-4DB2-BD59-A6C34878D82A}">
                    <a16:rowId xmlns:a16="http://schemas.microsoft.com/office/drawing/2014/main" val="10003"/>
                  </a:ext>
                </a:extLst>
              </a:tr>
              <a:tr h="370840">
                <a:tc>
                  <a:txBody>
                    <a:bodyPr/>
                    <a:lstStyle/>
                    <a:p>
                      <a:pPr marL="0" marR="0" algn="ctr">
                        <a:spcBef>
                          <a:spcPts val="100"/>
                        </a:spcBef>
                        <a:spcAft>
                          <a:spcPts val="0"/>
                        </a:spcAft>
                      </a:pPr>
                      <a:r>
                        <a:rPr lang="en-US" sz="1600" b="1" dirty="0">
                          <a:effectLst/>
                          <a:latin typeface="Cambria"/>
                          <a:ea typeface="Times New Roman"/>
                          <a:cs typeface="Arial"/>
                        </a:rPr>
                        <a:t>Lunch &amp; Learn</a:t>
                      </a:r>
                      <a:endParaRPr lang="en-US" sz="1200" dirty="0">
                        <a:effectLst/>
                        <a:latin typeface="Times New Roman"/>
                        <a:ea typeface="Times New Roman"/>
                      </a:endParaRPr>
                    </a:p>
                  </a:txBody>
                  <a:tcPr marL="68580" marR="68580" marT="0" marB="0">
                    <a:solidFill>
                      <a:srgbClr val="FFC000"/>
                    </a:solidFill>
                  </a:tcPr>
                </a:tc>
                <a:tc>
                  <a:txBody>
                    <a:bodyPr/>
                    <a:lstStyle/>
                    <a:p>
                      <a:pPr marL="0" marR="0" algn="ctr">
                        <a:spcBef>
                          <a:spcPts val="100"/>
                        </a:spcBef>
                        <a:spcAft>
                          <a:spcPts val="0"/>
                        </a:spcAft>
                      </a:pPr>
                      <a:r>
                        <a:rPr lang="en-US" sz="1600" b="1" dirty="0" smtClean="0">
                          <a:effectLst/>
                          <a:latin typeface="Cambria"/>
                          <a:ea typeface="Times New Roman"/>
                          <a:cs typeface="Arial"/>
                        </a:rPr>
                        <a:t>10:23 </a:t>
                      </a:r>
                      <a:r>
                        <a:rPr lang="en-US" sz="1600" b="1" dirty="0">
                          <a:effectLst/>
                          <a:latin typeface="Cambria"/>
                          <a:ea typeface="Times New Roman"/>
                          <a:cs typeface="Arial"/>
                        </a:rPr>
                        <a:t>– 11:08</a:t>
                      </a:r>
                      <a:endParaRPr lang="en-US" sz="1200" dirty="0">
                        <a:effectLst/>
                        <a:latin typeface="Times New Roman"/>
                        <a:ea typeface="Times New Roman"/>
                      </a:endParaRPr>
                    </a:p>
                  </a:txBody>
                  <a:tcPr marL="68580" marR="68580" marT="0" marB="0">
                    <a:solidFill>
                      <a:srgbClr val="FFC000"/>
                    </a:solidFill>
                  </a:tcPr>
                </a:tc>
                <a:tc gridSpan="4">
                  <a:txBody>
                    <a:bodyPr/>
                    <a:lstStyle/>
                    <a:p>
                      <a:pPr algn="ctr"/>
                      <a:r>
                        <a:rPr lang="en-US" smtClean="0">
                          <a:solidFill>
                            <a:schemeClr val="tx1"/>
                          </a:solidFill>
                        </a:rPr>
                        <a:t>45 </a:t>
                      </a:r>
                      <a:r>
                        <a:rPr lang="en-US" dirty="0" smtClean="0">
                          <a:solidFill>
                            <a:schemeClr val="tx1"/>
                          </a:solidFill>
                        </a:rPr>
                        <a:t>Minutes</a:t>
                      </a:r>
                      <a:endParaRPr lang="en-US" dirty="0">
                        <a:solidFill>
                          <a:schemeClr val="tx1"/>
                        </a:solidFill>
                      </a:endParaRPr>
                    </a:p>
                  </a:txBody>
                  <a:tcPr>
                    <a:solidFill>
                      <a:srgbClr val="FFC000"/>
                    </a:solidFill>
                  </a:tcPr>
                </a:tc>
                <a:tc hMerge="1">
                  <a:txBody>
                    <a:bodyPr/>
                    <a:lstStyle/>
                    <a:p>
                      <a:pPr algn="ctr"/>
                      <a:endParaRPr lang="en-US" dirty="0">
                        <a:solidFill>
                          <a:schemeClr val="tx1"/>
                        </a:solidFill>
                      </a:endParaRPr>
                    </a:p>
                  </a:txBody>
                  <a:tcPr>
                    <a:solidFill>
                      <a:srgbClr val="FFC000"/>
                    </a:solidFill>
                  </a:tcPr>
                </a:tc>
                <a:tc hMerge="1">
                  <a:txBody>
                    <a:bodyPr/>
                    <a:lstStyle/>
                    <a:p>
                      <a:pPr algn="ctr"/>
                      <a:endParaRPr lang="en-US" dirty="0">
                        <a:solidFill>
                          <a:schemeClr val="tx1"/>
                        </a:solidFill>
                      </a:endParaRPr>
                    </a:p>
                  </a:txBody>
                  <a:tcPr>
                    <a:solidFill>
                      <a:srgbClr val="FFC000"/>
                    </a:solidFill>
                  </a:tcPr>
                </a:tc>
                <a:tc hMerge="1">
                  <a:txBody>
                    <a:bodyPr/>
                    <a:lstStyle/>
                    <a:p>
                      <a:pPr algn="ctr"/>
                      <a:endParaRPr lang="en-US" dirty="0">
                        <a:solidFill>
                          <a:schemeClr val="tx1"/>
                        </a:solidFill>
                      </a:endParaRPr>
                    </a:p>
                  </a:txBody>
                  <a:tcPr>
                    <a:solidFill>
                      <a:srgbClr val="FFC000"/>
                    </a:solidFill>
                  </a:tcPr>
                </a:tc>
                <a:extLst>
                  <a:ext uri="{0D108BD9-81ED-4DB2-BD59-A6C34878D82A}">
                    <a16:rowId xmlns:a16="http://schemas.microsoft.com/office/drawing/2014/main" val="10004"/>
                  </a:ext>
                </a:extLst>
              </a:tr>
              <a:tr h="370840">
                <a:tc>
                  <a:txBody>
                    <a:bodyPr/>
                    <a:lstStyle/>
                    <a:p>
                      <a:pPr marL="0" marR="0" algn="ctr">
                        <a:spcBef>
                          <a:spcPts val="100"/>
                        </a:spcBef>
                        <a:spcAft>
                          <a:spcPts val="0"/>
                        </a:spcAft>
                      </a:pPr>
                      <a:r>
                        <a:rPr lang="en-US" sz="1800" b="1">
                          <a:effectLst/>
                          <a:latin typeface="Cambria"/>
                          <a:ea typeface="Times New Roman"/>
                          <a:cs typeface="Arial"/>
                        </a:rPr>
                        <a:t>5</a:t>
                      </a:r>
                      <a:r>
                        <a:rPr lang="en-US" sz="1800" b="1" baseline="30000">
                          <a:effectLst/>
                          <a:latin typeface="Cambria"/>
                          <a:ea typeface="Times New Roman"/>
                          <a:cs typeface="Arial"/>
                        </a:rPr>
                        <a:t>th</a:t>
                      </a:r>
                      <a:r>
                        <a:rPr lang="en-US" sz="1800" b="1">
                          <a:effectLst/>
                          <a:latin typeface="Cambria"/>
                          <a:ea typeface="Times New Roman"/>
                          <a:cs typeface="Arial"/>
                        </a:rPr>
                        <a:t> </a:t>
                      </a:r>
                      <a:r>
                        <a:rPr lang="en-US" sz="1200" b="1">
                          <a:effectLst/>
                          <a:latin typeface="Cambria"/>
                          <a:ea typeface="Times New Roman"/>
                          <a:cs typeface="Arial"/>
                        </a:rPr>
                        <a:t>{55 min}</a:t>
                      </a:r>
                      <a:endParaRPr lang="en-US" sz="1200">
                        <a:effectLst/>
                        <a:latin typeface="Times New Roman"/>
                        <a:ea typeface="Times New Roman"/>
                      </a:endParaRPr>
                    </a:p>
                  </a:txBody>
                  <a:tcPr marL="68580" marR="68580" marT="0" marB="0">
                    <a:solidFill>
                      <a:srgbClr val="FFC000"/>
                    </a:solidFill>
                  </a:tcPr>
                </a:tc>
                <a:tc>
                  <a:txBody>
                    <a:bodyPr/>
                    <a:lstStyle/>
                    <a:p>
                      <a:pPr marL="0" marR="0" algn="ctr">
                        <a:spcBef>
                          <a:spcPts val="100"/>
                        </a:spcBef>
                        <a:spcAft>
                          <a:spcPts val="0"/>
                        </a:spcAft>
                      </a:pPr>
                      <a:r>
                        <a:rPr lang="en-US" sz="1600" b="1" dirty="0">
                          <a:effectLst/>
                          <a:latin typeface="Cambria"/>
                          <a:ea typeface="Times New Roman"/>
                          <a:cs typeface="Arial"/>
                        </a:rPr>
                        <a:t>11:08 – 12:03</a:t>
                      </a:r>
                      <a:endParaRPr lang="en-US" sz="1200" dirty="0">
                        <a:effectLst/>
                        <a:latin typeface="Times New Roman"/>
                        <a:ea typeface="Times New Roman"/>
                      </a:endParaRPr>
                    </a:p>
                  </a:txBody>
                  <a:tcPr marL="68580" marR="68580" marT="0" marB="0">
                    <a:solidFill>
                      <a:srgbClr val="FFC000"/>
                    </a:solidFill>
                  </a:tcPr>
                </a:tc>
                <a:tc>
                  <a:txBody>
                    <a:bodyPr/>
                    <a:lstStyle/>
                    <a:p>
                      <a:pPr algn="ctr"/>
                      <a:r>
                        <a:rPr lang="en-US" dirty="0" smtClean="0">
                          <a:solidFill>
                            <a:schemeClr val="tx1"/>
                          </a:solidFill>
                        </a:rPr>
                        <a:t>5</a:t>
                      </a:r>
                      <a:endParaRPr lang="en-US" dirty="0">
                        <a:solidFill>
                          <a:schemeClr val="tx1"/>
                        </a:solidFill>
                      </a:endParaRPr>
                    </a:p>
                  </a:txBody>
                  <a:tcPr>
                    <a:solidFill>
                      <a:srgbClr val="FFC000"/>
                    </a:solidFill>
                  </a:tcPr>
                </a:tc>
                <a:tc>
                  <a:txBody>
                    <a:bodyPr/>
                    <a:lstStyle/>
                    <a:p>
                      <a:pPr algn="ctr"/>
                      <a:r>
                        <a:rPr lang="en-US" dirty="0" smtClean="0">
                          <a:solidFill>
                            <a:schemeClr val="tx1"/>
                          </a:solidFill>
                        </a:rPr>
                        <a:t>8</a:t>
                      </a:r>
                      <a:endParaRPr lang="en-US" dirty="0">
                        <a:solidFill>
                          <a:schemeClr val="tx1"/>
                        </a:solidFill>
                      </a:endParaRPr>
                    </a:p>
                  </a:txBody>
                  <a:tcPr>
                    <a:solidFill>
                      <a:srgbClr val="FFC000"/>
                    </a:solidFill>
                  </a:tcPr>
                </a:tc>
                <a:tc>
                  <a:txBody>
                    <a:bodyPr/>
                    <a:lstStyle/>
                    <a:p>
                      <a:pPr algn="ctr"/>
                      <a:r>
                        <a:rPr lang="en-US" dirty="0" smtClean="0">
                          <a:solidFill>
                            <a:schemeClr val="tx1"/>
                          </a:solidFill>
                        </a:rPr>
                        <a:t>7</a:t>
                      </a:r>
                      <a:endParaRPr lang="en-US" dirty="0">
                        <a:solidFill>
                          <a:schemeClr val="tx1"/>
                        </a:solidFill>
                      </a:endParaRPr>
                    </a:p>
                  </a:txBody>
                  <a:tcPr>
                    <a:solidFill>
                      <a:srgbClr val="FFC000"/>
                    </a:solidFill>
                  </a:tcPr>
                </a:tc>
                <a:tc>
                  <a:txBody>
                    <a:bodyPr/>
                    <a:lstStyle/>
                    <a:p>
                      <a:pPr algn="ctr"/>
                      <a:r>
                        <a:rPr lang="en-US" dirty="0" smtClean="0">
                          <a:solidFill>
                            <a:schemeClr val="tx1"/>
                          </a:solidFill>
                        </a:rPr>
                        <a:t>6</a:t>
                      </a:r>
                      <a:endParaRPr lang="en-US" dirty="0">
                        <a:solidFill>
                          <a:schemeClr val="tx1"/>
                        </a:solidFill>
                      </a:endParaRPr>
                    </a:p>
                  </a:txBody>
                  <a:tcPr>
                    <a:solidFill>
                      <a:srgbClr val="FFC000"/>
                    </a:solidFill>
                  </a:tcPr>
                </a:tc>
                <a:extLst>
                  <a:ext uri="{0D108BD9-81ED-4DB2-BD59-A6C34878D82A}">
                    <a16:rowId xmlns:a16="http://schemas.microsoft.com/office/drawing/2014/main" val="10005"/>
                  </a:ext>
                </a:extLst>
              </a:tr>
              <a:tr h="370840">
                <a:tc>
                  <a:txBody>
                    <a:bodyPr/>
                    <a:lstStyle/>
                    <a:p>
                      <a:pPr marL="0" marR="0" algn="ctr">
                        <a:spcBef>
                          <a:spcPts val="100"/>
                        </a:spcBef>
                        <a:spcAft>
                          <a:spcPts val="0"/>
                        </a:spcAft>
                      </a:pPr>
                      <a:r>
                        <a:rPr lang="en-US" sz="1800" b="1">
                          <a:effectLst/>
                          <a:latin typeface="Cambria"/>
                          <a:ea typeface="Times New Roman"/>
                          <a:cs typeface="Arial"/>
                        </a:rPr>
                        <a:t>6</a:t>
                      </a:r>
                      <a:r>
                        <a:rPr lang="en-US" sz="1800" b="1" baseline="30000">
                          <a:effectLst/>
                          <a:latin typeface="Cambria"/>
                          <a:ea typeface="Times New Roman"/>
                          <a:cs typeface="Arial"/>
                        </a:rPr>
                        <a:t>th</a:t>
                      </a:r>
                      <a:r>
                        <a:rPr lang="en-US" sz="1800" b="1">
                          <a:effectLst/>
                          <a:latin typeface="Cambria"/>
                          <a:ea typeface="Times New Roman"/>
                          <a:cs typeface="Arial"/>
                        </a:rPr>
                        <a:t> </a:t>
                      </a:r>
                      <a:r>
                        <a:rPr lang="en-US" sz="1200" b="1">
                          <a:effectLst/>
                          <a:latin typeface="Cambria"/>
                          <a:ea typeface="Times New Roman"/>
                          <a:cs typeface="Arial"/>
                        </a:rPr>
                        <a:t>{55 min}</a:t>
                      </a:r>
                      <a:endParaRPr lang="en-US" sz="1200">
                        <a:effectLst/>
                        <a:latin typeface="Times New Roman"/>
                        <a:ea typeface="Times New Roman"/>
                      </a:endParaRPr>
                    </a:p>
                  </a:txBody>
                  <a:tcPr marL="68580" marR="68580" marT="0" marB="0">
                    <a:solidFill>
                      <a:srgbClr val="FFC000"/>
                    </a:solidFill>
                  </a:tcPr>
                </a:tc>
                <a:tc>
                  <a:txBody>
                    <a:bodyPr/>
                    <a:lstStyle/>
                    <a:p>
                      <a:pPr marL="0" marR="0" algn="ctr">
                        <a:spcBef>
                          <a:spcPts val="100"/>
                        </a:spcBef>
                        <a:spcAft>
                          <a:spcPts val="0"/>
                        </a:spcAft>
                      </a:pPr>
                      <a:r>
                        <a:rPr lang="en-US" sz="1600" b="1" dirty="0">
                          <a:effectLst/>
                          <a:latin typeface="Cambria"/>
                          <a:ea typeface="Times New Roman"/>
                          <a:cs typeface="Arial"/>
                        </a:rPr>
                        <a:t>12:07 – 1:02</a:t>
                      </a:r>
                      <a:endParaRPr lang="en-US" sz="1200" dirty="0">
                        <a:effectLst/>
                        <a:latin typeface="Times New Roman"/>
                        <a:ea typeface="Times New Roman"/>
                      </a:endParaRPr>
                    </a:p>
                  </a:txBody>
                  <a:tcPr marL="68580" marR="68580" marT="0" marB="0">
                    <a:solidFill>
                      <a:srgbClr val="FFC000"/>
                    </a:solidFill>
                  </a:tcPr>
                </a:tc>
                <a:tc>
                  <a:txBody>
                    <a:bodyPr/>
                    <a:lstStyle/>
                    <a:p>
                      <a:pPr algn="ctr"/>
                      <a:r>
                        <a:rPr lang="en-US" dirty="0" smtClean="0">
                          <a:solidFill>
                            <a:schemeClr val="tx1"/>
                          </a:solidFill>
                        </a:rPr>
                        <a:t>6</a:t>
                      </a:r>
                      <a:endParaRPr lang="en-US" dirty="0">
                        <a:solidFill>
                          <a:schemeClr val="tx1"/>
                        </a:solidFill>
                      </a:endParaRPr>
                    </a:p>
                  </a:txBody>
                  <a:tcPr>
                    <a:solidFill>
                      <a:srgbClr val="FFC000"/>
                    </a:solidFill>
                  </a:tcPr>
                </a:tc>
                <a:tc>
                  <a:txBody>
                    <a:bodyPr/>
                    <a:lstStyle/>
                    <a:p>
                      <a:pPr algn="ctr"/>
                      <a:r>
                        <a:rPr lang="en-US" dirty="0" smtClean="0">
                          <a:solidFill>
                            <a:schemeClr val="tx1"/>
                          </a:solidFill>
                        </a:rPr>
                        <a:t>5</a:t>
                      </a:r>
                      <a:endParaRPr lang="en-US" dirty="0">
                        <a:solidFill>
                          <a:schemeClr val="tx1"/>
                        </a:solidFill>
                      </a:endParaRPr>
                    </a:p>
                  </a:txBody>
                  <a:tcPr>
                    <a:solidFill>
                      <a:srgbClr val="FFC000"/>
                    </a:solidFill>
                  </a:tcPr>
                </a:tc>
                <a:tc>
                  <a:txBody>
                    <a:bodyPr/>
                    <a:lstStyle/>
                    <a:p>
                      <a:pPr algn="ctr"/>
                      <a:r>
                        <a:rPr lang="en-US" dirty="0" smtClean="0">
                          <a:solidFill>
                            <a:schemeClr val="tx1"/>
                          </a:solidFill>
                        </a:rPr>
                        <a:t>8</a:t>
                      </a:r>
                      <a:endParaRPr lang="en-US" dirty="0">
                        <a:solidFill>
                          <a:schemeClr val="tx1"/>
                        </a:solidFill>
                      </a:endParaRPr>
                    </a:p>
                  </a:txBody>
                  <a:tcPr>
                    <a:solidFill>
                      <a:srgbClr val="FFC000"/>
                    </a:solidFill>
                  </a:tcPr>
                </a:tc>
                <a:tc>
                  <a:txBody>
                    <a:bodyPr/>
                    <a:lstStyle/>
                    <a:p>
                      <a:pPr algn="ctr"/>
                      <a:r>
                        <a:rPr lang="en-US" dirty="0" smtClean="0">
                          <a:solidFill>
                            <a:schemeClr val="tx1"/>
                          </a:solidFill>
                        </a:rPr>
                        <a:t>7</a:t>
                      </a:r>
                      <a:endParaRPr lang="en-US" dirty="0">
                        <a:solidFill>
                          <a:schemeClr val="tx1"/>
                        </a:solidFill>
                      </a:endParaRPr>
                    </a:p>
                  </a:txBody>
                  <a:tcPr>
                    <a:solidFill>
                      <a:srgbClr val="FFC000"/>
                    </a:solidFill>
                  </a:tcPr>
                </a:tc>
                <a:extLst>
                  <a:ext uri="{0D108BD9-81ED-4DB2-BD59-A6C34878D82A}">
                    <a16:rowId xmlns:a16="http://schemas.microsoft.com/office/drawing/2014/main" val="10006"/>
                  </a:ext>
                </a:extLst>
              </a:tr>
              <a:tr h="370840">
                <a:tc>
                  <a:txBody>
                    <a:bodyPr/>
                    <a:lstStyle/>
                    <a:p>
                      <a:pPr marL="0" marR="0" algn="ctr">
                        <a:spcBef>
                          <a:spcPts val="100"/>
                        </a:spcBef>
                        <a:spcAft>
                          <a:spcPts val="0"/>
                        </a:spcAft>
                      </a:pPr>
                      <a:r>
                        <a:rPr lang="en-US" sz="1800" b="1" dirty="0">
                          <a:effectLst/>
                          <a:latin typeface="Cambria"/>
                          <a:ea typeface="Times New Roman"/>
                          <a:cs typeface="Arial"/>
                        </a:rPr>
                        <a:t>7</a:t>
                      </a:r>
                      <a:r>
                        <a:rPr lang="en-US" sz="1800" b="1" baseline="30000" dirty="0">
                          <a:effectLst/>
                          <a:latin typeface="Cambria"/>
                          <a:ea typeface="Times New Roman"/>
                          <a:cs typeface="Arial"/>
                        </a:rPr>
                        <a:t>th</a:t>
                      </a:r>
                      <a:r>
                        <a:rPr lang="en-US" sz="1800" b="1" dirty="0">
                          <a:effectLst/>
                          <a:latin typeface="Cambria"/>
                          <a:ea typeface="Times New Roman"/>
                          <a:cs typeface="Arial"/>
                        </a:rPr>
                        <a:t> </a:t>
                      </a:r>
                      <a:r>
                        <a:rPr lang="en-US" sz="1200" b="1" dirty="0">
                          <a:effectLst/>
                          <a:latin typeface="Cambria"/>
                          <a:ea typeface="Times New Roman"/>
                          <a:cs typeface="Arial"/>
                        </a:rPr>
                        <a:t>{55 min}</a:t>
                      </a:r>
                      <a:endParaRPr lang="en-US" sz="1200" dirty="0">
                        <a:effectLst/>
                        <a:latin typeface="Times New Roman"/>
                        <a:ea typeface="Times New Roman"/>
                      </a:endParaRPr>
                    </a:p>
                  </a:txBody>
                  <a:tcPr marL="68580" marR="68580" marT="0" marB="0">
                    <a:solidFill>
                      <a:srgbClr val="FFC000"/>
                    </a:solidFill>
                  </a:tcPr>
                </a:tc>
                <a:tc>
                  <a:txBody>
                    <a:bodyPr/>
                    <a:lstStyle/>
                    <a:p>
                      <a:pPr marL="0" marR="0" algn="ctr">
                        <a:spcBef>
                          <a:spcPts val="100"/>
                        </a:spcBef>
                        <a:spcAft>
                          <a:spcPts val="0"/>
                        </a:spcAft>
                      </a:pPr>
                      <a:r>
                        <a:rPr lang="en-US" sz="1600" b="1" dirty="0">
                          <a:effectLst/>
                          <a:latin typeface="Cambria"/>
                          <a:ea typeface="Times New Roman"/>
                          <a:cs typeface="Arial"/>
                        </a:rPr>
                        <a:t>1:06 – 2:01</a:t>
                      </a:r>
                      <a:endParaRPr lang="en-US" sz="1200" dirty="0">
                        <a:effectLst/>
                        <a:latin typeface="Times New Roman"/>
                        <a:ea typeface="Times New Roman"/>
                      </a:endParaRPr>
                    </a:p>
                  </a:txBody>
                  <a:tcPr marL="68580" marR="68580" marT="0" marB="0">
                    <a:solidFill>
                      <a:srgbClr val="FFC000"/>
                    </a:solidFill>
                  </a:tcPr>
                </a:tc>
                <a:tc>
                  <a:txBody>
                    <a:bodyPr/>
                    <a:lstStyle/>
                    <a:p>
                      <a:pPr algn="ctr"/>
                      <a:r>
                        <a:rPr lang="en-US" dirty="0" smtClean="0">
                          <a:solidFill>
                            <a:schemeClr val="tx1"/>
                          </a:solidFill>
                        </a:rPr>
                        <a:t>7</a:t>
                      </a:r>
                      <a:endParaRPr lang="en-US" dirty="0">
                        <a:solidFill>
                          <a:schemeClr val="tx1"/>
                        </a:solidFill>
                      </a:endParaRPr>
                    </a:p>
                  </a:txBody>
                  <a:tcPr>
                    <a:solidFill>
                      <a:srgbClr val="FFC000"/>
                    </a:solidFill>
                  </a:tcPr>
                </a:tc>
                <a:tc>
                  <a:txBody>
                    <a:bodyPr/>
                    <a:lstStyle/>
                    <a:p>
                      <a:pPr algn="ctr"/>
                      <a:r>
                        <a:rPr lang="en-US" dirty="0" smtClean="0">
                          <a:solidFill>
                            <a:schemeClr val="tx1"/>
                          </a:solidFill>
                        </a:rPr>
                        <a:t>6</a:t>
                      </a:r>
                      <a:endParaRPr lang="en-US" dirty="0">
                        <a:solidFill>
                          <a:schemeClr val="tx1"/>
                        </a:solidFill>
                      </a:endParaRPr>
                    </a:p>
                  </a:txBody>
                  <a:tcPr>
                    <a:solidFill>
                      <a:srgbClr val="FFC000"/>
                    </a:solidFill>
                  </a:tcPr>
                </a:tc>
                <a:tc>
                  <a:txBody>
                    <a:bodyPr/>
                    <a:lstStyle/>
                    <a:p>
                      <a:pPr algn="ctr"/>
                      <a:r>
                        <a:rPr lang="en-US" dirty="0" smtClean="0">
                          <a:solidFill>
                            <a:schemeClr val="tx1"/>
                          </a:solidFill>
                        </a:rPr>
                        <a:t>5</a:t>
                      </a:r>
                      <a:endParaRPr lang="en-US" dirty="0">
                        <a:solidFill>
                          <a:schemeClr val="tx1"/>
                        </a:solidFill>
                      </a:endParaRPr>
                    </a:p>
                  </a:txBody>
                  <a:tcPr>
                    <a:solidFill>
                      <a:srgbClr val="FFC000"/>
                    </a:solidFill>
                  </a:tcPr>
                </a:tc>
                <a:tc>
                  <a:txBody>
                    <a:bodyPr/>
                    <a:lstStyle/>
                    <a:p>
                      <a:pPr algn="ctr"/>
                      <a:r>
                        <a:rPr lang="en-US" dirty="0" smtClean="0">
                          <a:solidFill>
                            <a:schemeClr val="tx1"/>
                          </a:solidFill>
                        </a:rPr>
                        <a:t>8</a:t>
                      </a:r>
                      <a:endParaRPr lang="en-US" dirty="0">
                        <a:solidFill>
                          <a:schemeClr val="tx1"/>
                        </a:solidFill>
                      </a:endParaRPr>
                    </a:p>
                  </a:txBody>
                  <a:tcPr>
                    <a:solidFill>
                      <a:srgbClr val="FFC000"/>
                    </a:solidFill>
                  </a:tcPr>
                </a:tc>
                <a:extLst>
                  <a:ext uri="{0D108BD9-81ED-4DB2-BD59-A6C34878D82A}">
                    <a16:rowId xmlns:a16="http://schemas.microsoft.com/office/drawing/2014/main" val="10007"/>
                  </a:ext>
                </a:extLst>
              </a:tr>
            </a:tbl>
          </a:graphicData>
        </a:graphic>
      </p:graphicFrame>
      <p:sp>
        <p:nvSpPr>
          <p:cNvPr id="2" name="Title 1"/>
          <p:cNvSpPr>
            <a:spLocks noGrp="1"/>
          </p:cNvSpPr>
          <p:nvPr>
            <p:ph type="title"/>
          </p:nvPr>
        </p:nvSpPr>
        <p:spPr>
          <a:xfrm>
            <a:off x="457200" y="152400"/>
            <a:ext cx="8229600" cy="685800"/>
          </a:xfrm>
        </p:spPr>
        <p:txBody>
          <a:bodyPr>
            <a:normAutofit fontScale="90000"/>
          </a:bodyPr>
          <a:lstStyle/>
          <a:p>
            <a:pPr algn="ctr"/>
            <a:r>
              <a:rPr lang="en-US" dirty="0" smtClean="0"/>
              <a:t>Bell Schedule</a:t>
            </a:r>
            <a:endParaRPr lang="en-US" dirty="0"/>
          </a:p>
        </p:txBody>
      </p:sp>
      <p:sp>
        <p:nvSpPr>
          <p:cNvPr id="7" name="TextBox 6"/>
          <p:cNvSpPr txBox="1"/>
          <p:nvPr/>
        </p:nvSpPr>
        <p:spPr>
          <a:xfrm>
            <a:off x="457200" y="4114800"/>
            <a:ext cx="8229600" cy="646331"/>
          </a:xfrm>
          <a:prstGeom prst="rect">
            <a:avLst/>
          </a:prstGeom>
          <a:noFill/>
        </p:spPr>
        <p:txBody>
          <a:bodyPr wrap="square" rtlCol="0">
            <a:spAutoFit/>
          </a:bodyPr>
          <a:lstStyle/>
          <a:p>
            <a:r>
              <a:rPr lang="en-US" b="1" dirty="0" smtClean="0">
                <a:latin typeface="Cambria" panose="02040503050406030204" pitchFamily="18" charset="0"/>
              </a:rPr>
              <a:t>--During </a:t>
            </a:r>
            <a:r>
              <a:rPr lang="en-US" b="1" dirty="0">
                <a:latin typeface="Cambria" panose="02040503050406030204" pitchFamily="18" charset="0"/>
              </a:rPr>
              <a:t>lunch {lunch &amp; learn}, students will have the opportunity to meet </a:t>
            </a:r>
            <a:r>
              <a:rPr lang="en-US" b="1" dirty="0" smtClean="0">
                <a:latin typeface="Cambria" panose="02040503050406030204" pitchFamily="18" charset="0"/>
              </a:rPr>
              <a:t>	with </a:t>
            </a:r>
            <a:r>
              <a:rPr lang="en-US" b="1" dirty="0">
                <a:latin typeface="Cambria" panose="02040503050406030204" pitchFamily="18" charset="0"/>
              </a:rPr>
              <a:t>teachers to complete makeup work and/or receive extra help.</a:t>
            </a:r>
          </a:p>
        </p:txBody>
      </p:sp>
    </p:spTree>
    <p:extLst>
      <p:ext uri="{BB962C8B-B14F-4D97-AF65-F5344CB8AC3E}">
        <p14:creationId xmlns:p14="http://schemas.microsoft.com/office/powerpoint/2010/main" val="2671759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5746</TotalTime>
  <Words>1843</Words>
  <Application>Microsoft Office PowerPoint</Application>
  <PresentationFormat>On-screen Show (4:3)</PresentationFormat>
  <Paragraphs>431</Paragraphs>
  <Slides>28</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28</vt:i4>
      </vt:variant>
    </vt:vector>
  </HeadingPairs>
  <TitlesOfParts>
    <vt:vector size="39" baseType="lpstr">
      <vt:lpstr>Arial</vt:lpstr>
      <vt:lpstr>Calibri</vt:lpstr>
      <vt:lpstr>Cambria</vt:lpstr>
      <vt:lpstr>Candara</vt:lpstr>
      <vt:lpstr>Lucida Sans Unicode</vt:lpstr>
      <vt:lpstr>Times New Roman</vt:lpstr>
      <vt:lpstr>Verdana</vt:lpstr>
      <vt:lpstr>Wingdings</vt:lpstr>
      <vt:lpstr>Wingdings 2</vt:lpstr>
      <vt:lpstr>Wingdings 3</vt:lpstr>
      <vt:lpstr>Concourse</vt:lpstr>
      <vt:lpstr>WELCOME CLASS OF 2022!</vt:lpstr>
      <vt:lpstr>PowerPoint Presentation</vt:lpstr>
      <vt:lpstr>AIR FORCE JROTC</vt:lpstr>
      <vt:lpstr>PowerPoint Presentation</vt:lpstr>
      <vt:lpstr>PowerPoint Presentation</vt:lpstr>
      <vt:lpstr>Course Selection Form Due back w/demographic on February 7th (tonight)</vt:lpstr>
      <vt:lpstr>Important Scheduling Information</vt:lpstr>
      <vt:lpstr> A “typical” SCHOOL DAY at Timber Creek  </vt:lpstr>
      <vt:lpstr>Bell Schedule</vt:lpstr>
      <vt:lpstr>Graduation Requirements</vt:lpstr>
      <vt:lpstr>“Most” freshman have….</vt:lpstr>
      <vt:lpstr>PowerPoint Presentation</vt:lpstr>
      <vt:lpstr>Credit Requirements per grade level</vt:lpstr>
      <vt:lpstr>Grading System</vt:lpstr>
      <vt:lpstr>Class Rank/GPA  -  (Val &amp; Sal)</vt:lpstr>
      <vt:lpstr>PARCC REMINDERS for the class of 2022</vt:lpstr>
      <vt:lpstr>Class of 2021 and beyond</vt:lpstr>
      <vt:lpstr>PARCC Testing - Summer</vt:lpstr>
      <vt:lpstr>Clubs and Activities</vt:lpstr>
      <vt:lpstr>Clubs and Activities</vt:lpstr>
      <vt:lpstr>  Music Clubs</vt:lpstr>
      <vt:lpstr>TC ATHLETICS Athletic Director – Mr. Frank Torcasio</vt:lpstr>
      <vt:lpstr> ACADEMIC ELIGIBILITY</vt:lpstr>
      <vt:lpstr>Athletic Transition from 8th to 9th Grade Athletic Director:  Mr. Frank Torcasio 856-232-9703 x6007</vt:lpstr>
      <vt:lpstr>PowerPoint Presentation</vt:lpstr>
      <vt:lpstr>REMIND (formerly Remind 101)</vt:lpstr>
      <vt:lpstr>High School Is a Time of Change</vt:lpstr>
      <vt:lpstr>…Thank you for your attention  …Counselors will be meeting in the following rooms to collect your scheduling paperwork and give a brief overview of Timber Creek Counseling:   School Counselor    Alpha Breakdown  Room Ms. Reilly   A-Cond  D102 Mr. Cooper   Cone-Gis  D103 Mr. Ortzman   Git-Kurh  D104 Mrs. Harley   Kuri-Ob  D105 Ms. Cappello   Oc-Shef  D106 Ms. Draper   Sheg – Z  D107</vt:lpstr>
    </vt:vector>
  </TitlesOfParts>
  <Company>bhprsd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aalessandroni</dc:creator>
  <cp:lastModifiedBy>Michele Hengel</cp:lastModifiedBy>
  <cp:revision>554</cp:revision>
  <cp:lastPrinted>2018-02-07T16:33:09Z</cp:lastPrinted>
  <dcterms:created xsi:type="dcterms:W3CDTF">2012-10-05T13:49:27Z</dcterms:created>
  <dcterms:modified xsi:type="dcterms:W3CDTF">2018-02-08T17:56:33Z</dcterms:modified>
</cp:coreProperties>
</file>