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7"/>
  </p:notesMasterIdLst>
  <p:handoutMasterIdLst>
    <p:handoutMasterId r:id="rId8"/>
  </p:handoutMasterIdLst>
  <p:sldIdLst>
    <p:sldId id="258" r:id="rId3"/>
    <p:sldId id="260" r:id="rId4"/>
    <p:sldId id="259"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114"/>
      </p:cViewPr>
      <p:guideLst/>
    </p:cSldViewPr>
  </p:slideViewPr>
  <p:notesTextViewPr>
    <p:cViewPr>
      <p:scale>
        <a:sx n="1" d="1"/>
        <a:sy n="1" d="1"/>
      </p:scale>
      <p:origin x="0" y="0"/>
    </p:cViewPr>
  </p:notesTextViewPr>
  <p:notesViewPr>
    <p:cSldViewPr snapToGrid="0">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F7CC58-21DF-45E0-9C83-5689BA8E893E}" type="datetimeFigureOut">
              <a:rPr lang="en-US" smtClean="0"/>
              <a:t>7/5/2017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7194E1-C404-494D-90C4-76F09FA5858B}" type="slidenum">
              <a:rPr lang="en-US" smtClean="0"/>
              <a:t>‹#›</a:t>
            </a:fld>
            <a:endParaRPr lang="en-US"/>
          </a:p>
        </p:txBody>
      </p:sp>
    </p:spTree>
    <p:extLst>
      <p:ext uri="{BB962C8B-B14F-4D97-AF65-F5344CB8AC3E}">
        <p14:creationId xmlns:p14="http://schemas.microsoft.com/office/powerpoint/2010/main" val="320745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C1DCC-F72F-4E93-BB8C-E5CEFD96BEC5}" type="datetimeFigureOut">
              <a:rPr lang="en-US" smtClean="0"/>
              <a:t>7/5/2017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48074D-717C-46BA-8081-604674BE3C07}" type="slidenum">
              <a:rPr lang="en-US" smtClean="0"/>
              <a:t>‹#›</a:t>
            </a:fld>
            <a:endParaRPr lang="en-US"/>
          </a:p>
        </p:txBody>
      </p:sp>
    </p:spTree>
    <p:extLst>
      <p:ext uri="{BB962C8B-B14F-4D97-AF65-F5344CB8AC3E}">
        <p14:creationId xmlns:p14="http://schemas.microsoft.com/office/powerpoint/2010/main" val="334383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5B1F82-58EF-4D22-852D-D3E7AD933D38}" type="slidenum">
              <a:rPr lang="en-US" smtClean="0"/>
              <a:t>1</a:t>
            </a:fld>
            <a:endParaRPr lang="en-US"/>
          </a:p>
        </p:txBody>
      </p:sp>
    </p:spTree>
    <p:extLst>
      <p:ext uri="{BB962C8B-B14F-4D97-AF65-F5344CB8AC3E}">
        <p14:creationId xmlns:p14="http://schemas.microsoft.com/office/powerpoint/2010/main" val="7846119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alphaModFix amt="70000"/>
            <a:lum/>
          </a:blip>
          <a:srcRect/>
          <a:stretch>
            <a:fillRect/>
          </a:stretch>
        </a:blipFill>
        <a:effectLst/>
      </p:bgPr>
    </p:bg>
    <p:spTree>
      <p:nvGrpSpPr>
        <p:cNvPr id="1" name=""/>
        <p:cNvGrpSpPr/>
        <p:nvPr/>
      </p:nvGrpSpPr>
      <p:grpSpPr>
        <a:xfrm>
          <a:off x="0" y="0"/>
          <a:ext cx="0" cy="0"/>
          <a:chOff x="0" y="0"/>
          <a:chExt cx="0" cy="0"/>
        </a:xfrm>
      </p:grpSpPr>
      <p:grpSp>
        <p:nvGrpSpPr>
          <p:cNvPr id="11" name="Group 10"/>
          <p:cNvGrpSpPr/>
          <p:nvPr/>
        </p:nvGrpSpPr>
        <p:grpSpPr>
          <a:xfrm>
            <a:off x="3048" y="0"/>
            <a:ext cx="12188952" cy="6858000"/>
            <a:chOff x="-1" y="0"/>
            <a:chExt cx="12188952" cy="6858000"/>
          </a:xfrm>
        </p:grpSpPr>
        <p:pic>
          <p:nvPicPr>
            <p:cNvPr id="10" name="Picture 9"/>
            <p:cNvPicPr preferRelativeResize="0">
              <a:picLocks/>
            </p:cNvPicPr>
            <p:nvPr/>
          </p:nvPicPr>
          <p:blipFill>
            <a:blip r:embed="rId3">
              <a:extLst>
                <a:ext uri="{28A0092B-C50C-407E-A947-70E740481C1C}">
                  <a14:useLocalDpi xmlns:a14="http://schemas.microsoft.com/office/drawing/2010/main" val="0"/>
                </a:ext>
              </a:extLst>
            </a:blip>
            <a:stretch>
              <a:fillRect/>
            </a:stretch>
          </p:blipFill>
          <p:spPr>
            <a:xfrm>
              <a:off x="-1" y="0"/>
              <a:ext cx="12188952" cy="6858000"/>
            </a:xfrm>
            <a:prstGeom prst="rect">
              <a:avLst/>
            </a:prstGeom>
          </p:spPr>
        </p:pic>
        <p:grpSp>
          <p:nvGrpSpPr>
            <p:cNvPr id="7" name="Group 6"/>
            <p:cNvGrpSpPr/>
            <p:nvPr/>
          </p:nvGrpSpPr>
          <p:grpSpPr>
            <a:xfrm>
              <a:off x="0" y="0"/>
              <a:ext cx="4457701" cy="6858000"/>
              <a:chOff x="0" y="0"/>
              <a:chExt cx="4457701" cy="6858000"/>
            </a:xfrm>
          </p:grpSpPr>
          <p:sp>
            <p:nvSpPr>
              <p:cNvPr id="8" name="Rectangle 2"/>
              <p:cNvSpPr>
                <a:spLocks noChangeArrowheads="1"/>
              </p:cNvSpPr>
              <p:nvPr/>
            </p:nvSpPr>
            <p:spPr bwMode="ltGray">
              <a:xfrm>
                <a:off x="0" y="0"/>
                <a:ext cx="1100667" cy="6858000"/>
              </a:xfrm>
              <a:prstGeom prst="rect">
                <a:avLst/>
              </a:prstGeom>
              <a:solidFill>
                <a:schemeClr val="tx2">
                  <a:alpha val="50000"/>
                </a:schemeClr>
              </a:solidFill>
              <a:ln>
                <a:noFill/>
              </a:ln>
              <a:extLst>
                <a:ext uri="{91240B29-F687-4F45-9708-019B960494DF}">
                  <a14:hiddenLine xmlns:a14="http://schemas.microsoft.com/office/drawing/2010/main" w="9525">
                    <a:solidFill>
                      <a:schemeClr val="bg1"/>
                    </a:solidFill>
                    <a:miter lim="800000"/>
                    <a:headEnd/>
                    <a:tailEnd/>
                  </a14:hiddenLine>
                </a:ext>
              </a:extLst>
            </p:spPr>
            <p:txBody>
              <a:bodyPr wrap="none" anchor="ctr"/>
              <a:lstStyle/>
              <a:p>
                <a:endParaRPr lang="en-US" sz="1800"/>
              </a:p>
            </p:txBody>
          </p:sp>
          <p:sp>
            <p:nvSpPr>
              <p:cNvPr id="9" name="Rectangle 8"/>
              <p:cNvSpPr>
                <a:spLocks noChangeArrowheads="1"/>
              </p:cNvSpPr>
              <p:nvPr/>
            </p:nvSpPr>
            <p:spPr bwMode="ltGray">
              <a:xfrm>
                <a:off x="1" y="3543300"/>
                <a:ext cx="4457700" cy="122238"/>
              </a:xfrm>
              <a:prstGeom prst="rect">
                <a:avLst/>
              </a:prstGeom>
              <a:solidFill>
                <a:schemeClr val="accent3">
                  <a:alpha val="65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sz="1800"/>
              </a:p>
            </p:txBody>
          </p:sp>
        </p:grpSp>
      </p:grpSp>
      <p:sp>
        <p:nvSpPr>
          <p:cNvPr id="4" name="Date Placeholder 3"/>
          <p:cNvSpPr>
            <a:spLocks noGrp="1"/>
          </p:cNvSpPr>
          <p:nvPr>
            <p:ph type="dt" sz="half" idx="10"/>
          </p:nvPr>
        </p:nvSpPr>
        <p:spPr/>
        <p:txBody>
          <a:bodyPr/>
          <a:lstStyle>
            <a:lvl1pPr>
              <a:defRPr>
                <a:solidFill>
                  <a:schemeClr val="bg2"/>
                </a:solidFill>
              </a:defRPr>
            </a:lvl1pPr>
          </a:lstStyle>
          <a:p>
            <a:fld id="{36862125-6A3A-48C8-AEA3-69526B7594CE}" type="datetime1">
              <a:rPr lang="en-US" smtClean="0"/>
              <a:t>7/5/2017</a:t>
            </a:fld>
            <a:endParaRPr lang="en-US"/>
          </a:p>
        </p:txBody>
      </p:sp>
      <p:sp>
        <p:nvSpPr>
          <p:cNvPr id="5" name="Footer Placeholder 4"/>
          <p:cNvSpPr>
            <a:spLocks noGrp="1"/>
          </p:cNvSpPr>
          <p:nvPr>
            <p:ph type="ftr" sz="quarter" idx="11"/>
          </p:nvPr>
        </p:nvSpPr>
        <p:spPr/>
        <p:txBody>
          <a:bodyPr/>
          <a:lstStyle>
            <a:lvl1pPr>
              <a:defRPr>
                <a:solidFill>
                  <a:schemeClr val="bg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F532363-5462-4229-83AC-AF010E83DB6E}" type="slidenum">
              <a:rPr lang="en-US" smtClean="0"/>
              <a:pPr/>
              <a:t>‹#›</a:t>
            </a:fld>
            <a:endParaRPr lang="en-US"/>
          </a:p>
        </p:txBody>
      </p:sp>
      <p:sp>
        <p:nvSpPr>
          <p:cNvPr id="3" name="Subtitle 2"/>
          <p:cNvSpPr>
            <a:spLocks noGrp="1"/>
          </p:cNvSpPr>
          <p:nvPr>
            <p:ph type="subTitle" idx="1"/>
          </p:nvPr>
        </p:nvSpPr>
        <p:spPr>
          <a:xfrm>
            <a:off x="1524000" y="3805234"/>
            <a:ext cx="9144000" cy="1655762"/>
          </a:xfrm>
        </p:spPr>
        <p:txBody>
          <a:bodyPr/>
          <a:lstStyle>
            <a:lvl1pPr marL="0" indent="0" algn="ctr">
              <a:buNone/>
              <a:defRPr sz="2400" b="0" cap="none" spc="0">
                <a:ln>
                  <a:noFill/>
                </a:ln>
                <a:solidFill>
                  <a:schemeClr val="bg2"/>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2" name="Title 1"/>
          <p:cNvSpPr>
            <a:spLocks noGrp="1"/>
          </p:cNvSpPr>
          <p:nvPr>
            <p:ph type="ctrTitle"/>
          </p:nvPr>
        </p:nvSpPr>
        <p:spPr bwMode="ltGray">
          <a:xfrm>
            <a:off x="1524000" y="1041400"/>
            <a:ext cx="9144000" cy="2387600"/>
          </a:xfrm>
        </p:spPr>
        <p:txBody>
          <a:bodyPr anchor="b"/>
          <a:lstStyle>
            <a:lvl1pPr algn="ctr">
              <a:defRPr sz="6000" b="0" cap="none" spc="0">
                <a:ln>
                  <a:noFill/>
                </a:ln>
                <a:solidFill>
                  <a:schemeClr val="bg2"/>
                </a:solidFill>
                <a:effectLst>
                  <a:outerShdw blurRad="38100" dist="38100" dir="2700000" algn="tl">
                    <a:srgbClr val="000000">
                      <a:alpha val="43137"/>
                    </a:srgbClr>
                  </a:outerShdw>
                </a:effectLst>
              </a:defRPr>
            </a:lvl1pPr>
          </a:lstStyle>
          <a:p>
            <a:r>
              <a:rPr lang="en-US" smtClean="0"/>
              <a:t>Click to edit Master title style</a:t>
            </a:r>
            <a:endParaRPr lang="en-US"/>
          </a:p>
        </p:txBody>
      </p:sp>
    </p:spTree>
    <p:extLst>
      <p:ext uri="{BB962C8B-B14F-4D97-AF65-F5344CB8AC3E}">
        <p14:creationId xmlns:p14="http://schemas.microsoft.com/office/powerpoint/2010/main" val="42268543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D0B4866-7915-4EE0-9927-C6A2A1D33B19}" type="datetime1">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32363-5462-4229-83AC-AF010E83DB6E}" type="slidenum">
              <a:rPr lang="en-US" smtClean="0"/>
              <a:t>‹#›</a:t>
            </a:fld>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7869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98BECB-85FE-46BC-BD56-FFA3D3AB591F}" type="datetime1">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32363-5462-4229-83AC-AF010E83DB6E}" type="slidenum">
              <a:rPr lang="en-US" smtClean="0"/>
              <a:t>‹#›</a:t>
            </a:fld>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val="3177007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F4697F8-118F-4AE6-987E-ECD54D88E0DE}" type="datetime1">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32363-5462-4229-83AC-AF010E83DB6E}" type="slidenum">
              <a:rPr lang="en-US" smtClean="0"/>
              <a:t>‹#›</a:t>
            </a:fld>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281979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6E678AB-EE52-4520-A2F7-FA7F3EA0900B}" type="datetime1">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32363-5462-4229-83AC-AF010E83DB6E}" type="slidenum">
              <a:rPr lang="en-US" smtClean="0"/>
              <a:t>‹#›</a:t>
            </a:fld>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831850" y="1709738"/>
            <a:ext cx="10515600"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val="375216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915924F-E122-4E82-934B-11114A2DA84A}" type="datetime1">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32363-5462-4229-83AC-AF010E83DB6E}" type="slidenum">
              <a:rPr lang="en-US" smtClean="0"/>
              <a:t>‹#›</a:t>
            </a:fld>
            <a:endParaRPr lang="en-US"/>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24370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9CC697F-8DCA-4E05-9F1F-138675464B8A}" type="datetime1">
              <a:rPr lang="en-US" smtClean="0"/>
              <a:t>7/5/2017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32363-5462-4229-83AC-AF010E83DB6E}" type="slidenum">
              <a:rPr lang="en-US" smtClean="0"/>
              <a:t>‹#›</a:t>
            </a:fld>
            <a:endParaRPr lang="en-US"/>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831850" y="274638"/>
            <a:ext cx="105156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120668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DB938C-F098-4988-84F4-CBDAF2961A28}" type="datetime1">
              <a:rPr lang="en-US" smtClean="0"/>
              <a:t>7/5/2017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32363-5462-4229-83AC-AF010E83DB6E}"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0156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5D108-99FC-4A8E-BC83-D17B6F94D5BF}" type="datetime1">
              <a:rPr lang="en-US" smtClean="0"/>
              <a:t>7/5/2017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532363-5462-4229-83AC-AF010E83DB6E}" type="slidenum">
              <a:rPr lang="en-US" smtClean="0"/>
              <a:t>‹#›</a:t>
            </a:fld>
            <a:endParaRPr lang="en-US"/>
          </a:p>
        </p:txBody>
      </p:sp>
    </p:spTree>
    <p:extLst>
      <p:ext uri="{BB962C8B-B14F-4D97-AF65-F5344CB8AC3E}">
        <p14:creationId xmlns:p14="http://schemas.microsoft.com/office/powerpoint/2010/main" val="146191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0BDD7D2-C0EC-4927-A811-76260AAFF2A5}" type="datetime1">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32363-5462-4229-83AC-AF010E83DB6E}" type="slidenum">
              <a:rPr lang="en-US" smtClean="0"/>
              <a:t>‹#›</a:t>
            </a:fld>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408399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0877E88-73E7-4830-B088-E57CE7942F46}" type="datetime1">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32363-5462-4229-83AC-AF010E83DB6E}" type="slidenum">
              <a:rPr lang="en-US" smtClean="0"/>
              <a:t>‹#›</a:t>
            </a:fld>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3597747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alphaModFix amt="70000"/>
            <a:lum/>
          </a:blip>
          <a:srcRect/>
          <a:stretch>
            <a:fillRect t="-17000" b="-17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solidFill>
              </a:defRPr>
            </a:lvl1pPr>
          </a:lstStyle>
          <a:p>
            <a:fld id="{2D96CFE0-3C77-45FF-BB90-C6EE256FAB8B}" type="datetime1">
              <a:rPr lang="en-US" smtClean="0"/>
              <a:t>7/5/2017</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solidFill>
              </a:defRPr>
            </a:lvl1pPr>
          </a:lstStyle>
          <a:p>
            <a:fld id="{5F532363-5462-4229-83AC-AF010E83DB6E}" type="slidenum">
              <a:rPr lang="en-US" smtClean="0"/>
              <a:pPr/>
              <a:t>‹#›</a:t>
            </a:fld>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Placeholder 1"/>
          <p:cNvSpPr>
            <a:spLocks noGrp="1"/>
          </p:cNvSpPr>
          <p:nvPr>
            <p:ph type="title"/>
          </p:nvPr>
        </p:nvSpPr>
        <p:spPr bwMode="ltGray">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19241566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ftr="0" dt="0"/>
  <p:txStyles>
    <p:titleStyle>
      <a:lvl1pPr algn="l" defTabSz="914400" rtl="0" eaLnBrk="1" latinLnBrk="0" hangingPunct="1">
        <a:spcBef>
          <a:spcPct val="0"/>
        </a:spcBef>
        <a:buNone/>
        <a:defRPr sz="4400" b="0" kern="1200">
          <a:solidFill>
            <a:schemeClr val="tx2"/>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3276" y="4539822"/>
            <a:ext cx="9144000" cy="2202459"/>
          </a:xfrm>
        </p:spPr>
        <p:txBody>
          <a:bodyPr/>
          <a:lstStyle/>
          <a:p>
            <a:r>
              <a:rPr lang="en-US" dirty="0" smtClean="0"/>
              <a:t>Prepared by</a:t>
            </a:r>
          </a:p>
          <a:p>
            <a:r>
              <a:rPr lang="en-US" b="1" dirty="0" smtClean="0"/>
              <a:t>Epic Environmental Services</a:t>
            </a:r>
          </a:p>
          <a:p>
            <a:r>
              <a:rPr lang="en-US" dirty="0" smtClean="0"/>
              <a:t>Newfield, NJ</a:t>
            </a:r>
            <a:endParaRPr lang="en-US" dirty="0"/>
          </a:p>
        </p:txBody>
      </p:sp>
      <p:sp>
        <p:nvSpPr>
          <p:cNvPr id="2" name="Title 1"/>
          <p:cNvSpPr>
            <a:spLocks noGrp="1"/>
          </p:cNvSpPr>
          <p:nvPr>
            <p:ph type="ctrTitle"/>
          </p:nvPr>
        </p:nvSpPr>
        <p:spPr>
          <a:xfrm>
            <a:off x="1942308" y="1180138"/>
            <a:ext cx="9144000" cy="3128948"/>
          </a:xfrm>
        </p:spPr>
        <p:txBody>
          <a:bodyPr>
            <a:normAutofit fontScale="90000"/>
          </a:bodyPr>
          <a:lstStyle/>
          <a:p>
            <a:r>
              <a:rPr lang="en-US" dirty="0" smtClean="0"/>
              <a:t>Welcome to the </a:t>
            </a:r>
            <a:br>
              <a:rPr lang="en-US" dirty="0" smtClean="0"/>
            </a:br>
            <a:r>
              <a:rPr lang="en-US" dirty="0" smtClean="0"/>
              <a:t>Epic Environmental </a:t>
            </a:r>
            <a:br>
              <a:rPr lang="en-US" dirty="0" smtClean="0"/>
            </a:br>
            <a:r>
              <a:rPr lang="en-US" dirty="0" smtClean="0"/>
              <a:t>MSDS/SDS Library for the </a:t>
            </a:r>
            <a:r>
              <a:rPr lang="en-US" dirty="0" smtClean="0"/>
              <a:t/>
            </a:r>
            <a:br>
              <a:rPr lang="en-US" dirty="0" smtClean="0"/>
            </a:br>
            <a:r>
              <a:rPr lang="en-US" dirty="0" smtClean="0"/>
              <a:t>Black Horse Pike Regional </a:t>
            </a:r>
            <a:br>
              <a:rPr lang="en-US" dirty="0" smtClean="0"/>
            </a:br>
            <a:r>
              <a:rPr lang="en-US" dirty="0" smtClean="0"/>
              <a:t>Board of Education</a:t>
            </a:r>
            <a:endParaRPr lang="en-US" dirty="0"/>
          </a:p>
        </p:txBody>
      </p:sp>
    </p:spTree>
    <p:extLst>
      <p:ext uri="{BB962C8B-B14F-4D97-AF65-F5344CB8AC3E}">
        <p14:creationId xmlns:p14="http://schemas.microsoft.com/office/powerpoint/2010/main" val="585639908"/>
      </p:ext>
    </p:extLst>
  </p:cSld>
  <p:clrMapOvr>
    <a:masterClrMapping/>
  </p:clrMapOvr>
  <mc:AlternateContent xmlns:mc="http://schemas.openxmlformats.org/markup-compatibility/2006" xmlns:p14="http://schemas.microsoft.com/office/powerpoint/2010/main">
    <mc:Choice Requires="p14">
      <p:transition spd="slow" p14:dur="3400" advTm="20000">
        <p14:reveal/>
      </p:transition>
    </mc:Choice>
    <mc:Fallback xmlns="">
      <p:transition spd="slow" advTm="20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25477"/>
          </a:xfrm>
          <a:noFill/>
        </p:spPr>
        <p:txBody>
          <a:bodyPr anchor="t" anchorCtr="0"/>
          <a:lstStyle/>
          <a:p>
            <a:r>
              <a:rPr lang="en-US" b="1" dirty="0" smtClean="0">
                <a:solidFill>
                  <a:schemeClr val="bg1"/>
                </a:solidFill>
              </a:rPr>
              <a:t>Ready access to MSDS/SDS is a requirement of the New Jersey Right to Know and Hazard Communication regulations.    It is the goal of the </a:t>
            </a:r>
            <a:r>
              <a:rPr lang="en-US" b="1" dirty="0" smtClean="0">
                <a:solidFill>
                  <a:schemeClr val="bg1"/>
                </a:solidFill>
              </a:rPr>
              <a:t>Black Horse </a:t>
            </a:r>
            <a:r>
              <a:rPr lang="en-US" b="1" smtClean="0">
                <a:solidFill>
                  <a:schemeClr val="bg1"/>
                </a:solidFill>
              </a:rPr>
              <a:t>Pike Regional </a:t>
            </a:r>
            <a:r>
              <a:rPr lang="en-US" b="1" dirty="0" smtClean="0">
                <a:solidFill>
                  <a:schemeClr val="bg1"/>
                </a:solidFill>
              </a:rPr>
              <a:t>Board of Education to provide fast and simple access to this information.  </a:t>
            </a:r>
            <a:endParaRPr lang="en-US" b="1" dirty="0">
              <a:solidFill>
                <a:schemeClr val="bg1"/>
              </a:solidFill>
            </a:endParaRPr>
          </a:p>
        </p:txBody>
      </p:sp>
    </p:spTree>
    <p:extLst>
      <p:ext uri="{BB962C8B-B14F-4D97-AF65-F5344CB8AC3E}">
        <p14:creationId xmlns:p14="http://schemas.microsoft.com/office/powerpoint/2010/main" val="42660315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20000">
        <p15:prstTrans prst="origami"/>
      </p:transition>
    </mc:Choice>
    <mc:Fallback xmlns="">
      <p:transition spd="slow" advTm="20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65125"/>
            <a:ext cx="10515600" cy="2219455"/>
          </a:xfrm>
        </p:spPr>
        <p:txBody>
          <a:bodyPr anchor="t" anchorCtr="0"/>
          <a:lstStyle/>
          <a:p>
            <a:r>
              <a:rPr lang="en-US" b="1" dirty="0" smtClean="0">
                <a:solidFill>
                  <a:schemeClr val="bg1"/>
                </a:solidFill>
              </a:rPr>
              <a:t>All Material Safety Data Sheets (MSDS) &amp; Safety Data Sheets (SDS) are arranged alphabetically by product name.</a:t>
            </a:r>
            <a:endParaRPr lang="en-US" b="1" dirty="0">
              <a:solidFill>
                <a:schemeClr val="bg1"/>
              </a:solidFill>
            </a:endParaRPr>
          </a:p>
        </p:txBody>
      </p:sp>
      <p:sp>
        <p:nvSpPr>
          <p:cNvPr id="4" name="Title 12"/>
          <p:cNvSpPr txBox="1">
            <a:spLocks/>
          </p:cNvSpPr>
          <p:nvPr/>
        </p:nvSpPr>
        <p:spPr bwMode="ltGray">
          <a:xfrm>
            <a:off x="838200" y="2584581"/>
            <a:ext cx="10515600" cy="1474236"/>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4400" b="0" kern="1200">
                <a:solidFill>
                  <a:schemeClr val="tx2"/>
                </a:solidFill>
                <a:effectLst>
                  <a:outerShdw blurRad="38100" dist="38100" dir="2700000" algn="tl">
                    <a:srgbClr val="000000">
                      <a:alpha val="43137"/>
                    </a:srgbClr>
                  </a:outerShdw>
                </a:effectLst>
                <a:latin typeface="+mj-lt"/>
                <a:ea typeface="+mj-ea"/>
                <a:cs typeface="+mj-cs"/>
              </a:defRPr>
            </a:lvl1pPr>
          </a:lstStyle>
          <a:p>
            <a:r>
              <a:rPr lang="en-US" b="1" dirty="0" smtClean="0">
                <a:solidFill>
                  <a:schemeClr val="bg1"/>
                </a:solidFill>
              </a:rPr>
              <a:t>You can find an MSDS/SDS for any product by one of the following methods:</a:t>
            </a:r>
            <a:endParaRPr lang="en-US" b="1" dirty="0">
              <a:solidFill>
                <a:schemeClr val="bg1"/>
              </a:solidFill>
            </a:endParaRPr>
          </a:p>
        </p:txBody>
      </p:sp>
      <p:sp>
        <p:nvSpPr>
          <p:cNvPr id="5" name="Title 12"/>
          <p:cNvSpPr txBox="1">
            <a:spLocks/>
          </p:cNvSpPr>
          <p:nvPr/>
        </p:nvSpPr>
        <p:spPr bwMode="ltGray">
          <a:xfrm>
            <a:off x="838200" y="4136571"/>
            <a:ext cx="10515600" cy="2338873"/>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4400" b="0" kern="1200">
                <a:solidFill>
                  <a:schemeClr val="tx2"/>
                </a:solidFill>
                <a:effectLst>
                  <a:outerShdw blurRad="38100" dist="38100" dir="2700000" algn="tl">
                    <a:srgbClr val="000000">
                      <a:alpha val="43137"/>
                    </a:srgbClr>
                  </a:outerShdw>
                </a:effectLst>
                <a:latin typeface="+mj-lt"/>
                <a:ea typeface="+mj-ea"/>
                <a:cs typeface="+mj-cs"/>
              </a:defRPr>
            </a:lvl1pPr>
          </a:lstStyle>
          <a:p>
            <a:pPr marL="571500" indent="-571500">
              <a:buFont typeface="Arial" panose="020B0604020202020204" pitchFamily="34" charset="0"/>
              <a:buChar char="•"/>
            </a:pPr>
            <a:r>
              <a:rPr lang="en-US" b="1" dirty="0" smtClean="0">
                <a:solidFill>
                  <a:schemeClr val="bg1"/>
                </a:solidFill>
              </a:rPr>
              <a:t>Product Name</a:t>
            </a:r>
          </a:p>
          <a:p>
            <a:pPr marL="571500" indent="-571500">
              <a:buFont typeface="Arial" panose="020B0604020202020204" pitchFamily="34" charset="0"/>
              <a:buChar char="•"/>
            </a:pPr>
            <a:r>
              <a:rPr lang="en-US" b="1" dirty="0" smtClean="0">
                <a:solidFill>
                  <a:schemeClr val="bg1"/>
                </a:solidFill>
              </a:rPr>
              <a:t>Product Manufacturer</a:t>
            </a:r>
          </a:p>
          <a:p>
            <a:pPr marL="571500" indent="-571500">
              <a:buFont typeface="Arial" panose="020B0604020202020204" pitchFamily="34" charset="0"/>
              <a:buChar char="•"/>
            </a:pPr>
            <a:r>
              <a:rPr lang="en-US" b="1" dirty="0" smtClean="0">
                <a:solidFill>
                  <a:schemeClr val="bg1"/>
                </a:solidFill>
              </a:rPr>
              <a:t>Product Number or UPC </a:t>
            </a:r>
            <a:endParaRPr lang="en-US" b="1" dirty="0">
              <a:solidFill>
                <a:schemeClr val="bg1"/>
              </a:solidFill>
            </a:endParaRPr>
          </a:p>
        </p:txBody>
      </p:sp>
    </p:spTree>
    <p:extLst>
      <p:ext uri="{BB962C8B-B14F-4D97-AF65-F5344CB8AC3E}">
        <p14:creationId xmlns:p14="http://schemas.microsoft.com/office/powerpoint/2010/main" val="7506184"/>
      </p:ext>
    </p:extLst>
  </p:cSld>
  <p:clrMapOvr>
    <a:masterClrMapping/>
  </p:clrMapOvr>
  <mc:AlternateContent xmlns:mc="http://schemas.openxmlformats.org/markup-compatibility/2006" xmlns:p14="http://schemas.microsoft.com/office/powerpoint/2010/main">
    <mc:Choice Requires="p14">
      <p:transition spd="slow" p14:dur="3000" advTm="20000">
        <p14:shred/>
      </p:transition>
    </mc:Choice>
    <mc:Fallback xmlns="">
      <p:transition spd="slow" advTm="2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par>
                          <p:cTn id="21" fill="hold">
                            <p:stCondLst>
                              <p:cond delay="2000"/>
                            </p:stCondLst>
                            <p:childTnLst>
                              <p:par>
                                <p:cTn id="22" presetID="45" presetClass="entr" presetSubtype="0"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000"/>
                                        <p:tgtEl>
                                          <p:spTgt spid="4"/>
                                        </p:tgtEl>
                                      </p:cBhvr>
                                    </p:animEffect>
                                    <p:anim calcmode="lin" valueType="num">
                                      <p:cBhvr>
                                        <p:cTn id="25" dur="2000" fill="hold"/>
                                        <p:tgtEl>
                                          <p:spTgt spid="4"/>
                                        </p:tgtEl>
                                        <p:attrNameLst>
                                          <p:attrName>ppt_w</p:attrName>
                                        </p:attrNameLst>
                                      </p:cBhvr>
                                      <p:tavLst>
                                        <p:tav tm="0" fmla="#ppt_w*sin(2.5*pi*$)">
                                          <p:val>
                                            <p:fltVal val="0"/>
                                          </p:val>
                                        </p:tav>
                                        <p:tav tm="100000">
                                          <p:val>
                                            <p:fltVal val="1"/>
                                          </p:val>
                                        </p:tav>
                                      </p:tavLst>
                                    </p:anim>
                                    <p:anim calcmode="lin" valueType="num">
                                      <p:cBhvr>
                                        <p:cTn id="26" dur="2000" fill="hold"/>
                                        <p:tgtEl>
                                          <p:spTgt spid="4"/>
                                        </p:tgtEl>
                                        <p:attrNameLst>
                                          <p:attrName>ppt_h</p:attrName>
                                        </p:attrNameLst>
                                      </p:cBhvr>
                                      <p:tavLst>
                                        <p:tav tm="0">
                                          <p:val>
                                            <p:strVal val="#ppt_h"/>
                                          </p:val>
                                        </p:tav>
                                        <p:tav tm="100000">
                                          <p:val>
                                            <p:strVal val="#ppt_h"/>
                                          </p:val>
                                        </p:tav>
                                      </p:tavLst>
                                    </p:anim>
                                  </p:childTnLst>
                                </p:cTn>
                              </p:par>
                            </p:childTnLst>
                          </p:cTn>
                        </p:par>
                        <p:par>
                          <p:cTn id="27" fill="hold">
                            <p:stCondLst>
                              <p:cond delay="4000"/>
                            </p:stCondLst>
                            <p:childTnLst>
                              <p:par>
                                <p:cTn id="28" presetID="31" presetClass="entr" presetSubtype="0"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fltVal val="0"/>
                                          </p:val>
                                        </p:tav>
                                        <p:tav tm="100000">
                                          <p:val>
                                            <p:strVal val="#ppt_w"/>
                                          </p:val>
                                        </p:tav>
                                      </p:tavLst>
                                    </p:anim>
                                    <p:anim calcmode="lin" valueType="num">
                                      <p:cBhvr>
                                        <p:cTn id="31" dur="1000" fill="hold"/>
                                        <p:tgtEl>
                                          <p:spTgt spid="5"/>
                                        </p:tgtEl>
                                        <p:attrNameLst>
                                          <p:attrName>ppt_h</p:attrName>
                                        </p:attrNameLst>
                                      </p:cBhvr>
                                      <p:tavLst>
                                        <p:tav tm="0">
                                          <p:val>
                                            <p:fltVal val="0"/>
                                          </p:val>
                                        </p:tav>
                                        <p:tav tm="100000">
                                          <p:val>
                                            <p:strVal val="#ppt_h"/>
                                          </p:val>
                                        </p:tav>
                                      </p:tavLst>
                                    </p:anim>
                                    <p:anim calcmode="lin" valueType="num">
                                      <p:cBhvr>
                                        <p:cTn id="32" dur="1000" fill="hold"/>
                                        <p:tgtEl>
                                          <p:spTgt spid="5"/>
                                        </p:tgtEl>
                                        <p:attrNameLst>
                                          <p:attrName>style.rotation</p:attrName>
                                        </p:attrNameLst>
                                      </p:cBhvr>
                                      <p:tavLst>
                                        <p:tav tm="0">
                                          <p:val>
                                            <p:fltVal val="90"/>
                                          </p:val>
                                        </p:tav>
                                        <p:tav tm="100000">
                                          <p:val>
                                            <p:fltVal val="0"/>
                                          </p:val>
                                        </p:tav>
                                      </p:tavLst>
                                    </p:anim>
                                    <p:animEffect transition="in" filter="fade">
                                      <p:cBhvr>
                                        <p:cTn id="3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044505"/>
          </a:xfrm>
        </p:spPr>
        <p:txBody>
          <a:bodyPr anchor="t" anchorCtr="0"/>
          <a:lstStyle/>
          <a:p>
            <a:r>
              <a:rPr lang="en-US" b="1" dirty="0" smtClean="0">
                <a:solidFill>
                  <a:schemeClr val="bg1"/>
                </a:solidFill>
              </a:rPr>
              <a:t>This valuable tool will increase the access to chemical product information and make the workplace and classrooms a safer environment.</a:t>
            </a:r>
            <a:endParaRPr lang="en-US" b="1" dirty="0">
              <a:solidFill>
                <a:schemeClr val="bg1"/>
              </a:solidFill>
            </a:endParaRPr>
          </a:p>
        </p:txBody>
      </p:sp>
    </p:spTree>
    <p:extLst>
      <p:ext uri="{BB962C8B-B14F-4D97-AF65-F5344CB8AC3E}">
        <p14:creationId xmlns:p14="http://schemas.microsoft.com/office/powerpoint/2010/main" val="563034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hirlpoo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irlpool design template" id="{B0128F98-607F-47C4-A649-292B01FF2444}" vid="{FC96924F-4682-4782-BA1F-5BADBD07190F}"/>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0480BBF-5CF3-42A1-972C-384415DA73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Whirlpool design slides</Template>
  <TotalTime>0</TotalTime>
  <Words>120</Words>
  <Application>Microsoft Office PowerPoint</Application>
  <PresentationFormat>Widescreen</PresentationFormat>
  <Paragraphs>12</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Whirlpool design template</vt:lpstr>
      <vt:lpstr>Welcome to the  Epic Environmental  MSDS/SDS Library for the  Black Horse Pike Regional  Board of Education</vt:lpstr>
      <vt:lpstr>Ready access to MSDS/SDS is a requirement of the New Jersey Right to Know and Hazard Communication regulations.    It is the goal of the Black Horse Pike Regional Board of Education to provide fast and simple access to this information.  </vt:lpstr>
      <vt:lpstr>All Material Safety Data Sheets (MSDS) &amp; Safety Data Sheets (SDS) are arranged alphabetically by product name.</vt:lpstr>
      <vt:lpstr>This valuable tool will increase the access to chemical product information and make the workplace and classrooms a safer environment.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2015-10-23T20:11:51Z</dcterms:created>
  <dcterms:modified xsi:type="dcterms:W3CDTF">2017-07-05T10:03:57Z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TC034606179991</vt:lpwstr>
  </property>
</Properties>
</file>